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5"/>
  </p:sldMasterIdLst>
  <p:notesMasterIdLst>
    <p:notesMasterId r:id="rId44"/>
  </p:notesMasterIdLst>
  <p:sldIdLst>
    <p:sldId id="315" r:id="rId6"/>
    <p:sldId id="257" r:id="rId7"/>
    <p:sldId id="334" r:id="rId8"/>
    <p:sldId id="325" r:id="rId9"/>
    <p:sldId id="331" r:id="rId10"/>
    <p:sldId id="332" r:id="rId11"/>
    <p:sldId id="335" r:id="rId12"/>
    <p:sldId id="319" r:id="rId13"/>
    <p:sldId id="337" r:id="rId14"/>
    <p:sldId id="323" r:id="rId15"/>
    <p:sldId id="338" r:id="rId16"/>
    <p:sldId id="317" r:id="rId17"/>
    <p:sldId id="290" r:id="rId18"/>
    <p:sldId id="273" r:id="rId19"/>
    <p:sldId id="299" r:id="rId20"/>
    <p:sldId id="300" r:id="rId21"/>
    <p:sldId id="283" r:id="rId22"/>
    <p:sldId id="301" r:id="rId23"/>
    <p:sldId id="274" r:id="rId24"/>
    <p:sldId id="266" r:id="rId25"/>
    <p:sldId id="340" r:id="rId26"/>
    <p:sldId id="304" r:id="rId27"/>
    <p:sldId id="292" r:id="rId28"/>
    <p:sldId id="268" r:id="rId29"/>
    <p:sldId id="272" r:id="rId30"/>
    <p:sldId id="297" r:id="rId31"/>
    <p:sldId id="305" r:id="rId32"/>
    <p:sldId id="307" r:id="rId33"/>
    <p:sldId id="308" r:id="rId34"/>
    <p:sldId id="311" r:id="rId35"/>
    <p:sldId id="313" r:id="rId36"/>
    <p:sldId id="333" r:id="rId37"/>
    <p:sldId id="327" r:id="rId38"/>
    <p:sldId id="329" r:id="rId39"/>
    <p:sldId id="328" r:id="rId40"/>
    <p:sldId id="336" r:id="rId41"/>
    <p:sldId id="321" r:id="rId42"/>
    <p:sldId id="265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CAD"/>
    <a:srgbClr val="FFFFFF"/>
    <a:srgbClr val="99CC00"/>
    <a:srgbClr val="339966"/>
    <a:srgbClr val="9193A0"/>
    <a:srgbClr val="CC6600"/>
    <a:srgbClr val="000000"/>
    <a:srgbClr val="F2F2F2"/>
    <a:srgbClr val="548235"/>
    <a:srgbClr val="232D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23" autoAdjust="0"/>
    <p:restoredTop sz="94660"/>
  </p:normalViewPr>
  <p:slideViewPr>
    <p:cSldViewPr snapToGrid="0">
      <p:cViewPr varScale="1">
        <p:scale>
          <a:sx n="78" d="100"/>
          <a:sy n="78" d="100"/>
        </p:scale>
        <p:origin x="26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4194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E9657-07F1-4328-A43E-332C9EE2E10F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CDA78-5CAD-4180-BD00-03F4D2065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86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173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305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desktop version, not online.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3870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970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demonstrate this, we’ll use a map of the exhibitor hall</a:t>
            </a:r>
          </a:p>
          <a:p>
            <a:r>
              <a:rPr lang="en-US" dirty="0"/>
              <a:t>And then I’ll zoom in and show you where some specific locations on the map 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199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6786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Add visual impact to your plain text and bullets and convert them to SmartArt from the Graphic gallery in PowerPoint.</a:t>
            </a:r>
          </a:p>
          <a:p>
            <a:endParaRPr lang="en-US" b="0" i="0" dirty="0">
              <a:solidFill>
                <a:srgbClr val="1E1E1E"/>
              </a:solidFill>
              <a:effectLst/>
              <a:latin typeface="Segoe UI" panose="020B0502040204020203" pitchFamily="34" charset="0"/>
            </a:endParaRPr>
          </a:p>
          <a:p>
            <a:r>
              <a:rPr lang="en-US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Select your text.  Home &gt; Convert to SmartArt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0220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Graphic versus Picture</a:t>
            </a:r>
          </a:p>
          <a:p>
            <a:r>
              <a:rPr lang="en-US" dirty="0"/>
              <a:t>A graphic in PowerPoint is any image that is not a picture. A graphic most typically refers to a grouping of shapes into an image, commonly referred to as vectors.</a:t>
            </a:r>
          </a:p>
          <a:p>
            <a:r>
              <a:rPr lang="en-US" dirty="0"/>
              <a:t>  </a:t>
            </a:r>
          </a:p>
          <a:p>
            <a:pPr algn="l" fontAlgn="base"/>
            <a:r>
              <a:rPr lang="en-US" b="0" i="0" dirty="0">
                <a:solidFill>
                  <a:srgbClr val="595959"/>
                </a:solidFill>
                <a:effectLst/>
                <a:latin typeface="roboto" panose="02000000000000000000" pitchFamily="2" charset="0"/>
              </a:rPr>
              <a:t>Vector graphics can come in many file type.  The ones accepted by 365: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595959"/>
                </a:solidFill>
                <a:effectLst/>
                <a:latin typeface="inherit"/>
              </a:rPr>
              <a:t>SVG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595959"/>
                </a:solidFill>
                <a:effectLst/>
                <a:latin typeface="inherit"/>
              </a:rPr>
              <a:t>EMF</a:t>
            </a:r>
          </a:p>
          <a:p>
            <a:pPr algn="l" fontAlgn="base">
              <a:buFont typeface="Arial" panose="020B0604020202020204" pitchFamily="34" charset="0"/>
              <a:buNone/>
            </a:pPr>
            <a:endParaRPr lang="en-US" b="0" i="0" dirty="0">
              <a:solidFill>
                <a:srgbClr val="595959"/>
              </a:solidFill>
              <a:effectLst/>
              <a:latin typeface="inherit"/>
            </a:endParaRPr>
          </a:p>
          <a:p>
            <a:pPr algn="l" fontAlgn="base">
              <a:buFont typeface="Arial" panose="020B0604020202020204" pitchFamily="34" charset="0"/>
              <a:buNone/>
            </a:pPr>
            <a:r>
              <a:rPr lang="en-US" b="0" i="0" dirty="0">
                <a:solidFill>
                  <a:srgbClr val="595959"/>
                </a:solidFill>
                <a:effectLst/>
                <a:latin typeface="inherit"/>
              </a:rPr>
              <a:t>Icons inside PPT are Vectors.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8412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956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Search Flowers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0705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draw a perfect shape, hold down shift.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329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7289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6213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6373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717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350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635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563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531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5094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612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F63A8-E2C5-438B-9FDD-403B2246D4B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386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F0A865F2-1456-B4A1-B8B4-30FB9EF18668}"/>
              </a:ext>
            </a:extLst>
          </p:cNvPr>
          <p:cNvSpPr txBox="1">
            <a:spLocks/>
          </p:cNvSpPr>
          <p:nvPr userDrawn="1"/>
        </p:nvSpPr>
        <p:spPr>
          <a:xfrm>
            <a:off x="1524000" y="3364032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accent2"/>
                </a:solidFill>
                <a:latin typeface="Poppins Medium" panose="00000600000000000000" pitchFamily="2" charset="0"/>
                <a:ea typeface="+mn-ea"/>
                <a:cs typeface="Poppins Medium" panose="00000600000000000000" pitchFamily="2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94DA73A2-5935-93BF-0FDE-9E9EF4CE20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50813" y="2395498"/>
            <a:ext cx="6690374" cy="908306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21A1BD-3402-156C-2763-E8DDD1616903}"/>
              </a:ext>
            </a:extLst>
          </p:cNvPr>
          <p:cNvCxnSpPr/>
          <p:nvPr userDrawn="1"/>
        </p:nvCxnSpPr>
        <p:spPr>
          <a:xfrm>
            <a:off x="0" y="5724751"/>
            <a:ext cx="347003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Arc 10">
            <a:extLst>
              <a:ext uri="{FF2B5EF4-FFF2-40B4-BE49-F238E27FC236}">
                <a16:creationId xmlns:a16="http://schemas.microsoft.com/office/drawing/2014/main" id="{D853110E-CA29-7859-AEB5-422E80AAF03C}"/>
              </a:ext>
            </a:extLst>
          </p:cNvPr>
          <p:cNvSpPr/>
          <p:nvPr userDrawn="1"/>
        </p:nvSpPr>
        <p:spPr>
          <a:xfrm rot="10800000">
            <a:off x="10189744" y="-1041758"/>
            <a:ext cx="3126153" cy="2879965"/>
          </a:xfrm>
          <a:prstGeom prst="arc">
            <a:avLst>
              <a:gd name="adj1" fmla="val 15124380"/>
              <a:gd name="adj2" fmla="val 903219"/>
            </a:avLst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3DDDEA37-8694-B93C-5B78-FE7025F5F0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429000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0728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C94CC16-0615-EDE8-A0EE-3257396591E9}"/>
              </a:ext>
            </a:extLst>
          </p:cNvPr>
          <p:cNvCxnSpPr/>
          <p:nvPr userDrawn="1"/>
        </p:nvCxnSpPr>
        <p:spPr>
          <a:xfrm>
            <a:off x="0" y="5724751"/>
            <a:ext cx="347003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A7C2711A-355A-5C01-A70A-2A89FCAC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6980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“Quote”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44A4E43-61EE-2CF8-7498-235FE6A88442}"/>
              </a:ext>
            </a:extLst>
          </p:cNvPr>
          <p:cNvGrpSpPr/>
          <p:nvPr userDrawn="1"/>
        </p:nvGrpSpPr>
        <p:grpSpPr>
          <a:xfrm>
            <a:off x="9405106" y="6311901"/>
            <a:ext cx="2574806" cy="546100"/>
            <a:chOff x="9405106" y="6311901"/>
            <a:chExt cx="2574806" cy="546100"/>
          </a:xfrm>
        </p:grpSpPr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47933C97-7382-AB48-B092-12925564A2DA}"/>
                </a:ext>
              </a:extLst>
            </p:cNvPr>
            <p:cNvSpPr/>
            <p:nvPr/>
          </p:nvSpPr>
          <p:spPr>
            <a:xfrm>
              <a:off x="9405106" y="6311901"/>
              <a:ext cx="2574806" cy="546100"/>
            </a:xfrm>
            <a:prstGeom prst="round2SameRect">
              <a:avLst/>
            </a:prstGeom>
            <a:solidFill>
              <a:srgbClr val="232D58"/>
            </a:solidFill>
            <a:ln>
              <a:solidFill>
                <a:srgbClr val="232D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A black and white sign&#10;&#10;Description automatically generated with low confidence">
              <a:extLst>
                <a:ext uri="{FF2B5EF4-FFF2-40B4-BE49-F238E27FC236}">
                  <a16:creationId xmlns:a16="http://schemas.microsoft.com/office/drawing/2014/main" id="{EC6F5AE8-CE72-2878-45A6-8B9990619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8390" y="6381671"/>
              <a:ext cx="2328239" cy="428356"/>
            </a:xfrm>
            <a:prstGeom prst="rect">
              <a:avLst/>
            </a:prstGeom>
          </p:spPr>
        </p:pic>
      </p:grpSp>
      <p:sp>
        <p:nvSpPr>
          <p:cNvPr id="14" name="Arc 13">
            <a:extLst>
              <a:ext uri="{FF2B5EF4-FFF2-40B4-BE49-F238E27FC236}">
                <a16:creationId xmlns:a16="http://schemas.microsoft.com/office/drawing/2014/main" id="{663F8264-08D4-6948-5D02-597331BF80E3}"/>
              </a:ext>
            </a:extLst>
          </p:cNvPr>
          <p:cNvSpPr/>
          <p:nvPr userDrawn="1"/>
        </p:nvSpPr>
        <p:spPr>
          <a:xfrm rot="10800000">
            <a:off x="10189744" y="-1041758"/>
            <a:ext cx="3126153" cy="2879965"/>
          </a:xfrm>
          <a:prstGeom prst="arc">
            <a:avLst>
              <a:gd name="adj1" fmla="val 15124380"/>
              <a:gd name="adj2" fmla="val 903219"/>
            </a:avLst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233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C94CC16-0615-EDE8-A0EE-3257396591E9}"/>
              </a:ext>
            </a:extLst>
          </p:cNvPr>
          <p:cNvCxnSpPr/>
          <p:nvPr userDrawn="1"/>
        </p:nvCxnSpPr>
        <p:spPr>
          <a:xfrm>
            <a:off x="0" y="5724751"/>
            <a:ext cx="347003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A7C2711A-355A-5C01-A70A-2A89FCAC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6980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7" name="Arc 6">
            <a:extLst>
              <a:ext uri="{FF2B5EF4-FFF2-40B4-BE49-F238E27FC236}">
                <a16:creationId xmlns:a16="http://schemas.microsoft.com/office/drawing/2014/main" id="{83CA39EB-FCE5-98A0-0A6D-5D5B39663B67}"/>
              </a:ext>
            </a:extLst>
          </p:cNvPr>
          <p:cNvSpPr/>
          <p:nvPr userDrawn="1"/>
        </p:nvSpPr>
        <p:spPr>
          <a:xfrm rot="10800000">
            <a:off x="10189744" y="-1041758"/>
            <a:ext cx="3126153" cy="2879965"/>
          </a:xfrm>
          <a:prstGeom prst="arc">
            <a:avLst>
              <a:gd name="adj1" fmla="val 15124380"/>
              <a:gd name="adj2" fmla="val 903219"/>
            </a:avLst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43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95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043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B4DFE19F-35DC-01D5-9796-A7D16407A8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089A1F-989C-C1BD-BF05-ADEDE64680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868362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  <a:latin typeface="Tw Cen MT" panose="020B0602020104020603" pitchFamily="34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F9DD11-4EB5-2941-8FC2-A37DF88EF50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296443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Tw Cen MT" panose="020B06020201040206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8876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9984D58-85C2-32C2-B916-F6E58BFDBE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ABD954-ADF4-A0BA-2978-70EC761121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44C0B-9809-8EC0-E62B-DBDD814E0955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n-US"/>
              <a:t>Click to edit text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472446-9635-845F-CEB1-59F990D15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99995-3503-4081-8A8A-771885D00D3F}" type="datetimeFigureOut">
              <a:rPr lang="en-US" smtClean="0"/>
              <a:t>5/30/2023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3AF029-D290-609D-8775-CDA56C4D3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849260-C2A2-BA98-9F31-3B04899C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87FDB-AE77-44C3-91BF-EDB32D26E7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116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49AA3BCB-153C-0EDF-CA4E-178FCEEFF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429000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2AA6DF-400A-3ABD-D2DA-00A6DDDD7F4F}"/>
              </a:ext>
            </a:extLst>
          </p:cNvPr>
          <p:cNvCxnSpPr/>
          <p:nvPr userDrawn="1"/>
        </p:nvCxnSpPr>
        <p:spPr>
          <a:xfrm>
            <a:off x="-62523" y="5736492"/>
            <a:ext cx="347003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" name="Picture 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4D5EC635-BE62-5711-6CDA-5461E2F499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6033" y="2282091"/>
            <a:ext cx="6499933" cy="1195875"/>
          </a:xfrm>
          <a:prstGeom prst="rect">
            <a:avLst/>
          </a:prstGeom>
        </p:spPr>
      </p:pic>
      <p:sp>
        <p:nvSpPr>
          <p:cNvPr id="2" name="Arc 1">
            <a:extLst>
              <a:ext uri="{FF2B5EF4-FFF2-40B4-BE49-F238E27FC236}">
                <a16:creationId xmlns:a16="http://schemas.microsoft.com/office/drawing/2014/main" id="{7DC052C5-9BE7-D3A3-B9C4-78035E35796D}"/>
              </a:ext>
            </a:extLst>
          </p:cNvPr>
          <p:cNvSpPr/>
          <p:nvPr userDrawn="1"/>
        </p:nvSpPr>
        <p:spPr>
          <a:xfrm rot="10800000">
            <a:off x="10189744" y="-1041758"/>
            <a:ext cx="3126153" cy="2879965"/>
          </a:xfrm>
          <a:prstGeom prst="arc">
            <a:avLst>
              <a:gd name="adj1" fmla="val 15124380"/>
              <a:gd name="adj2" fmla="val 903219"/>
            </a:avLst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587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 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c 6">
            <a:extLst>
              <a:ext uri="{FF2B5EF4-FFF2-40B4-BE49-F238E27FC236}">
                <a16:creationId xmlns:a16="http://schemas.microsoft.com/office/drawing/2014/main" id="{61053917-B2E2-AD6C-77A5-C9BCFBD314B0}"/>
              </a:ext>
            </a:extLst>
          </p:cNvPr>
          <p:cNvSpPr/>
          <p:nvPr userDrawn="1"/>
        </p:nvSpPr>
        <p:spPr>
          <a:xfrm rot="10800000">
            <a:off x="10189744" y="-1041758"/>
            <a:ext cx="3126153" cy="2879965"/>
          </a:xfrm>
          <a:prstGeom prst="arc">
            <a:avLst>
              <a:gd name="adj1" fmla="val 15124380"/>
              <a:gd name="adj2" fmla="val 903219"/>
            </a:avLst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1EDB6E1E-C147-AF36-8DD9-97CD1C4F3F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6033" y="2282091"/>
            <a:ext cx="6499933" cy="119587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891BC98-6284-F57F-0878-8732310C69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429000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6927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70478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911079"/>
            <a:ext cx="10515600" cy="526588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6D31C7B-D265-3959-2628-7A483C6C851B}"/>
              </a:ext>
            </a:extLst>
          </p:cNvPr>
          <p:cNvGrpSpPr/>
          <p:nvPr userDrawn="1"/>
        </p:nvGrpSpPr>
        <p:grpSpPr>
          <a:xfrm>
            <a:off x="9405106" y="6311901"/>
            <a:ext cx="2574806" cy="546100"/>
            <a:chOff x="9405106" y="6311901"/>
            <a:chExt cx="2574806" cy="546100"/>
          </a:xfrm>
        </p:grpSpPr>
        <p:sp>
          <p:nvSpPr>
            <p:cNvPr id="9" name="Rectangle: Top Corners Rounded 8">
              <a:extLst>
                <a:ext uri="{FF2B5EF4-FFF2-40B4-BE49-F238E27FC236}">
                  <a16:creationId xmlns:a16="http://schemas.microsoft.com/office/drawing/2014/main" id="{C1A321D2-A6D2-A3F0-C92E-9AC0BEAA593C}"/>
                </a:ext>
              </a:extLst>
            </p:cNvPr>
            <p:cNvSpPr/>
            <p:nvPr/>
          </p:nvSpPr>
          <p:spPr>
            <a:xfrm>
              <a:off x="9405106" y="6311901"/>
              <a:ext cx="2574806" cy="546100"/>
            </a:xfrm>
            <a:prstGeom prst="round2SameRect">
              <a:avLst/>
            </a:prstGeom>
            <a:solidFill>
              <a:srgbClr val="232D58"/>
            </a:solidFill>
            <a:ln>
              <a:solidFill>
                <a:srgbClr val="232D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black and white sign&#10;&#10;Description automatically generated with low confidence">
              <a:extLst>
                <a:ext uri="{FF2B5EF4-FFF2-40B4-BE49-F238E27FC236}">
                  <a16:creationId xmlns:a16="http://schemas.microsoft.com/office/drawing/2014/main" id="{9D993776-8BE5-69E8-711B-F52DA3E65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8390" y="6381671"/>
              <a:ext cx="2328239" cy="428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8287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6D31C7B-D265-3959-2628-7A483C6C851B}"/>
              </a:ext>
            </a:extLst>
          </p:cNvPr>
          <p:cNvGrpSpPr/>
          <p:nvPr userDrawn="1"/>
        </p:nvGrpSpPr>
        <p:grpSpPr>
          <a:xfrm>
            <a:off x="9405106" y="6311901"/>
            <a:ext cx="2574806" cy="546100"/>
            <a:chOff x="9405106" y="6311901"/>
            <a:chExt cx="2574806" cy="546100"/>
          </a:xfrm>
        </p:grpSpPr>
        <p:sp>
          <p:nvSpPr>
            <p:cNvPr id="9" name="Rectangle: Top Corners Rounded 8">
              <a:extLst>
                <a:ext uri="{FF2B5EF4-FFF2-40B4-BE49-F238E27FC236}">
                  <a16:creationId xmlns:a16="http://schemas.microsoft.com/office/drawing/2014/main" id="{C1A321D2-A6D2-A3F0-C92E-9AC0BEAA593C}"/>
                </a:ext>
              </a:extLst>
            </p:cNvPr>
            <p:cNvSpPr/>
            <p:nvPr/>
          </p:nvSpPr>
          <p:spPr>
            <a:xfrm>
              <a:off x="9405106" y="6311901"/>
              <a:ext cx="2574806" cy="546100"/>
            </a:xfrm>
            <a:prstGeom prst="round2SameRect">
              <a:avLst/>
            </a:prstGeom>
            <a:solidFill>
              <a:srgbClr val="232D58"/>
            </a:solidFill>
            <a:ln>
              <a:solidFill>
                <a:srgbClr val="232D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black and white sign&#10;&#10;Description automatically generated with low confidence">
              <a:extLst>
                <a:ext uri="{FF2B5EF4-FFF2-40B4-BE49-F238E27FC236}">
                  <a16:creationId xmlns:a16="http://schemas.microsoft.com/office/drawing/2014/main" id="{9D993776-8BE5-69E8-711B-F52DA3E65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8390" y="6381671"/>
              <a:ext cx="2328239" cy="428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212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F9D3B48-60F9-C2A2-E88D-E2AF26D7173A}"/>
              </a:ext>
            </a:extLst>
          </p:cNvPr>
          <p:cNvGrpSpPr/>
          <p:nvPr userDrawn="1"/>
        </p:nvGrpSpPr>
        <p:grpSpPr>
          <a:xfrm>
            <a:off x="9405106" y="6311901"/>
            <a:ext cx="2574806" cy="546100"/>
            <a:chOff x="9405106" y="6311901"/>
            <a:chExt cx="2574806" cy="546100"/>
          </a:xfrm>
        </p:grpSpPr>
        <p:sp>
          <p:nvSpPr>
            <p:cNvPr id="14" name="Rectangle: Top Corners Rounded 13">
              <a:extLst>
                <a:ext uri="{FF2B5EF4-FFF2-40B4-BE49-F238E27FC236}">
                  <a16:creationId xmlns:a16="http://schemas.microsoft.com/office/drawing/2014/main" id="{195CC30E-4408-000E-5C0D-155C8E4C1389}"/>
                </a:ext>
              </a:extLst>
            </p:cNvPr>
            <p:cNvSpPr/>
            <p:nvPr/>
          </p:nvSpPr>
          <p:spPr>
            <a:xfrm>
              <a:off x="9405106" y="6311901"/>
              <a:ext cx="2574806" cy="546100"/>
            </a:xfrm>
            <a:prstGeom prst="round2SameRect">
              <a:avLst/>
            </a:prstGeom>
            <a:solidFill>
              <a:srgbClr val="232D58"/>
            </a:solidFill>
            <a:ln>
              <a:solidFill>
                <a:srgbClr val="232D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A black and white sign&#10;&#10;Description automatically generated with low confidence">
              <a:extLst>
                <a:ext uri="{FF2B5EF4-FFF2-40B4-BE49-F238E27FC236}">
                  <a16:creationId xmlns:a16="http://schemas.microsoft.com/office/drawing/2014/main" id="{86B05B94-4FEC-BA2D-83C1-92255F266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8390" y="6381671"/>
              <a:ext cx="2328239" cy="428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588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97C8289-1DC2-6EB9-23F8-75A1C032E419}"/>
              </a:ext>
            </a:extLst>
          </p:cNvPr>
          <p:cNvSpPr/>
          <p:nvPr userDrawn="1"/>
        </p:nvSpPr>
        <p:spPr>
          <a:xfrm>
            <a:off x="6844683" y="1"/>
            <a:ext cx="534731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5845097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12667" y="1734498"/>
            <a:ext cx="31642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12667" y="2572235"/>
            <a:ext cx="3164227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E260082-F7AA-0C78-3ACA-241E548D26E1}"/>
              </a:ext>
            </a:extLst>
          </p:cNvPr>
          <p:cNvGrpSpPr/>
          <p:nvPr userDrawn="1"/>
        </p:nvGrpSpPr>
        <p:grpSpPr>
          <a:xfrm>
            <a:off x="9405106" y="6311901"/>
            <a:ext cx="2574806" cy="546100"/>
            <a:chOff x="9405106" y="6311901"/>
            <a:chExt cx="2574806" cy="546100"/>
          </a:xfrm>
        </p:grpSpPr>
        <p:sp>
          <p:nvSpPr>
            <p:cNvPr id="15" name="Rectangle: Top Corners Rounded 14">
              <a:extLst>
                <a:ext uri="{FF2B5EF4-FFF2-40B4-BE49-F238E27FC236}">
                  <a16:creationId xmlns:a16="http://schemas.microsoft.com/office/drawing/2014/main" id="{A5F80695-6272-F20B-7B6B-2C881FE0042D}"/>
                </a:ext>
              </a:extLst>
            </p:cNvPr>
            <p:cNvSpPr/>
            <p:nvPr/>
          </p:nvSpPr>
          <p:spPr>
            <a:xfrm>
              <a:off x="9405106" y="6311901"/>
              <a:ext cx="2574806" cy="546100"/>
            </a:xfrm>
            <a:prstGeom prst="round2SameRect">
              <a:avLst/>
            </a:prstGeom>
            <a:solidFill>
              <a:srgbClr val="232D58"/>
            </a:solidFill>
            <a:ln>
              <a:solidFill>
                <a:srgbClr val="232D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 descr="A black and white sign&#10;&#10;Description automatically generated with low confidence">
              <a:extLst>
                <a:ext uri="{FF2B5EF4-FFF2-40B4-BE49-F238E27FC236}">
                  <a16:creationId xmlns:a16="http://schemas.microsoft.com/office/drawing/2014/main" id="{7EF1601F-FDFC-FF7E-7CA1-347B6E562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8390" y="6381671"/>
              <a:ext cx="2328239" cy="428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2836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97C8289-1DC2-6EB9-23F8-75A1C032E419}"/>
              </a:ext>
            </a:extLst>
          </p:cNvPr>
          <p:cNvSpPr/>
          <p:nvPr userDrawn="1"/>
        </p:nvSpPr>
        <p:spPr>
          <a:xfrm>
            <a:off x="6844683" y="1"/>
            <a:ext cx="5347317" cy="6858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5845097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12667" y="1734498"/>
            <a:ext cx="31642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12667" y="2572235"/>
            <a:ext cx="3164227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2C018D7-ABBA-DED9-4CF0-BB8750F131E9}"/>
              </a:ext>
            </a:extLst>
          </p:cNvPr>
          <p:cNvGrpSpPr/>
          <p:nvPr userDrawn="1"/>
        </p:nvGrpSpPr>
        <p:grpSpPr>
          <a:xfrm>
            <a:off x="9405106" y="6311901"/>
            <a:ext cx="2574806" cy="546100"/>
            <a:chOff x="9405106" y="6311901"/>
            <a:chExt cx="2574806" cy="546100"/>
          </a:xfrm>
        </p:grpSpPr>
        <p:sp>
          <p:nvSpPr>
            <p:cNvPr id="15" name="Rectangle: Top Corners Rounded 14">
              <a:extLst>
                <a:ext uri="{FF2B5EF4-FFF2-40B4-BE49-F238E27FC236}">
                  <a16:creationId xmlns:a16="http://schemas.microsoft.com/office/drawing/2014/main" id="{3D22E992-A2C5-80D5-B0B9-4E42B3880179}"/>
                </a:ext>
              </a:extLst>
            </p:cNvPr>
            <p:cNvSpPr/>
            <p:nvPr/>
          </p:nvSpPr>
          <p:spPr>
            <a:xfrm>
              <a:off x="9405106" y="6311901"/>
              <a:ext cx="2574806" cy="546100"/>
            </a:xfrm>
            <a:prstGeom prst="round2SameRect">
              <a:avLst/>
            </a:prstGeom>
            <a:solidFill>
              <a:srgbClr val="232D58"/>
            </a:solidFill>
            <a:ln>
              <a:solidFill>
                <a:srgbClr val="232D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 descr="A black and white sign&#10;&#10;Description automatically generated with low confidence">
              <a:extLst>
                <a:ext uri="{FF2B5EF4-FFF2-40B4-BE49-F238E27FC236}">
                  <a16:creationId xmlns:a16="http://schemas.microsoft.com/office/drawing/2014/main" id="{FC569432-EF04-E2D9-5F9A-19291F2BB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8390" y="6381671"/>
              <a:ext cx="2328239" cy="428356"/>
            </a:xfrm>
            <a:prstGeom prst="rect">
              <a:avLst/>
            </a:prstGeom>
          </p:spPr>
        </p:pic>
      </p:grp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F7E425BD-E40F-2ABA-FD8C-46C10C3A16E0}"/>
              </a:ext>
            </a:extLst>
          </p:cNvPr>
          <p:cNvSpPr txBox="1">
            <a:spLocks/>
          </p:cNvSpPr>
          <p:nvPr userDrawn="1"/>
        </p:nvSpPr>
        <p:spPr>
          <a:xfrm>
            <a:off x="3307080" y="6693710"/>
            <a:ext cx="5577840" cy="19092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Teksouth Corporation Intellectual Property – Not for Redistribution. Copyright © 2023</a:t>
            </a:r>
          </a:p>
        </p:txBody>
      </p:sp>
    </p:spTree>
    <p:extLst>
      <p:ext uri="{BB962C8B-B14F-4D97-AF65-F5344CB8AC3E}">
        <p14:creationId xmlns:p14="http://schemas.microsoft.com/office/powerpoint/2010/main" val="2831790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895502"/>
            <a:ext cx="5110316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D20F0A-85C3-CC22-232F-ED52545E6166}"/>
              </a:ext>
            </a:extLst>
          </p:cNvPr>
          <p:cNvSpPr/>
          <p:nvPr userDrawn="1"/>
        </p:nvSpPr>
        <p:spPr>
          <a:xfrm>
            <a:off x="7671804" y="631342"/>
            <a:ext cx="29110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000" i="1" dirty="0">
                <a:solidFill>
                  <a:srgbClr val="F9F4F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More Training. </a:t>
            </a:r>
          </a:p>
          <a:p>
            <a:pPr fontAlgn="base"/>
            <a:r>
              <a:rPr lang="en-US" sz="2000" i="1" dirty="0">
                <a:solidFill>
                  <a:srgbClr val="F9F4F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Less Traveling. </a:t>
            </a:r>
          </a:p>
          <a:p>
            <a:pPr fontAlgn="base"/>
            <a:r>
              <a:rPr lang="en-US" sz="2000" i="1" dirty="0">
                <a:solidFill>
                  <a:srgbClr val="F9F4F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Better Value.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E3AAD9-347D-4584-05AB-F496FF14F1E9}"/>
              </a:ext>
            </a:extLst>
          </p:cNvPr>
          <p:cNvSpPr txBox="1"/>
          <p:nvPr userDrawn="1"/>
        </p:nvSpPr>
        <p:spPr>
          <a:xfrm>
            <a:off x="1534770" y="3365600"/>
            <a:ext cx="2903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spcBef>
                <a:spcPts val="500"/>
              </a:spcBef>
              <a:spcAft>
                <a:spcPts val="600"/>
              </a:spcAft>
            </a:pPr>
            <a:r>
              <a:rPr lang="en-US" sz="1800" dirty="0">
                <a:solidFill>
                  <a:srgbClr val="232D58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Point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7EA1B6-712F-0E0D-5A28-73D2AE53F36B}"/>
              </a:ext>
            </a:extLst>
          </p:cNvPr>
          <p:cNvSpPr txBox="1"/>
          <p:nvPr userDrawn="1"/>
        </p:nvSpPr>
        <p:spPr>
          <a:xfrm>
            <a:off x="4840294" y="3368148"/>
            <a:ext cx="2511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spcBef>
                <a:spcPts val="500"/>
              </a:spcBef>
              <a:spcAft>
                <a:spcPts val="600"/>
              </a:spcAft>
            </a:pPr>
            <a:r>
              <a:rPr lang="en-US" sz="1800" dirty="0">
                <a:solidFill>
                  <a:srgbClr val="232D58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Point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C29572-D370-0D91-8AE3-AA1B5CDFD7E5}"/>
              </a:ext>
            </a:extLst>
          </p:cNvPr>
          <p:cNvSpPr txBox="1"/>
          <p:nvPr userDrawn="1"/>
        </p:nvSpPr>
        <p:spPr>
          <a:xfrm>
            <a:off x="7753904" y="3370696"/>
            <a:ext cx="2903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spcBef>
                <a:spcPts val="500"/>
              </a:spcBef>
              <a:spcAft>
                <a:spcPts val="600"/>
              </a:spcAft>
            </a:pPr>
            <a:r>
              <a:rPr lang="en-US" sz="1800" dirty="0">
                <a:solidFill>
                  <a:srgbClr val="232D58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Point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FF5AE0A-D74F-B029-F2A1-8AAA54C4FAD2}"/>
              </a:ext>
            </a:extLst>
          </p:cNvPr>
          <p:cNvGrpSpPr/>
          <p:nvPr userDrawn="1"/>
        </p:nvGrpSpPr>
        <p:grpSpPr>
          <a:xfrm>
            <a:off x="1330398" y="5195325"/>
            <a:ext cx="9531204" cy="369332"/>
            <a:chOff x="977419" y="4504198"/>
            <a:chExt cx="9531204" cy="36933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D1C4340-F2C0-5037-FEA4-04479AA58AFF}"/>
                </a:ext>
              </a:extLst>
            </p:cNvPr>
            <p:cNvSpPr txBox="1"/>
            <p:nvPr/>
          </p:nvSpPr>
          <p:spPr>
            <a:xfrm>
              <a:off x="977419" y="4504198"/>
              <a:ext cx="29033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ctr">
                <a:spcBef>
                  <a:spcPts val="500"/>
                </a:spcBef>
                <a:spcAft>
                  <a:spcPts val="600"/>
                </a:spcAft>
              </a:pPr>
              <a:r>
                <a:rPr lang="en-US" sz="1800" dirty="0">
                  <a:solidFill>
                    <a:srgbClr val="232D58"/>
                  </a:solidFill>
                  <a:effectLst/>
                  <a:latin typeface="Poppins" panose="00000500000000000000" pitchFamily="2" charset="0"/>
                  <a:ea typeface="Times New Roman" panose="02020603050405020304" pitchFamily="18" charset="0"/>
                  <a:cs typeface="Poppins" panose="00000500000000000000" pitchFamily="2" charset="0"/>
                </a:rPr>
                <a:t>Point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332C5D2-0EF4-4A62-4C33-EEC67316487F}"/>
                </a:ext>
              </a:extLst>
            </p:cNvPr>
            <p:cNvSpPr txBox="1"/>
            <p:nvPr/>
          </p:nvSpPr>
          <p:spPr>
            <a:xfrm>
              <a:off x="4291358" y="4504198"/>
              <a:ext cx="29033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ctr">
                <a:spcBef>
                  <a:spcPts val="500"/>
                </a:spcBef>
                <a:spcAft>
                  <a:spcPts val="600"/>
                </a:spcAft>
              </a:pPr>
              <a:r>
                <a:rPr lang="en-US" sz="1800" dirty="0">
                  <a:solidFill>
                    <a:srgbClr val="232D58"/>
                  </a:solidFill>
                  <a:effectLst/>
                  <a:latin typeface="Poppins" panose="00000500000000000000" pitchFamily="2" charset="0"/>
                  <a:ea typeface="Times New Roman" panose="02020603050405020304" pitchFamily="18" charset="0"/>
                  <a:cs typeface="Poppins" panose="00000500000000000000" pitchFamily="2" charset="0"/>
                </a:rPr>
                <a:t>Point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959BFF1-51CB-12C7-81FD-92A1F5521786}"/>
                </a:ext>
              </a:extLst>
            </p:cNvPr>
            <p:cNvSpPr txBox="1"/>
            <p:nvPr/>
          </p:nvSpPr>
          <p:spPr>
            <a:xfrm>
              <a:off x="7605297" y="4504198"/>
              <a:ext cx="29033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ctr">
                <a:spcBef>
                  <a:spcPts val="500"/>
                </a:spcBef>
                <a:spcAft>
                  <a:spcPts val="600"/>
                </a:spcAft>
              </a:pPr>
              <a:r>
                <a:rPr lang="en-US" sz="1800" dirty="0">
                  <a:solidFill>
                    <a:srgbClr val="232D58"/>
                  </a:solidFill>
                  <a:effectLst/>
                  <a:latin typeface="Poppins" panose="00000500000000000000" pitchFamily="2" charset="0"/>
                  <a:ea typeface="Times New Roman" panose="02020603050405020304" pitchFamily="18" charset="0"/>
                  <a:cs typeface="Poppins" panose="00000500000000000000" pitchFamily="2" charset="0"/>
                </a:rPr>
                <a:t>Point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DD52F88-510A-AB34-C45F-90604775857A}"/>
              </a:ext>
            </a:extLst>
          </p:cNvPr>
          <p:cNvSpPr txBox="1"/>
          <p:nvPr userDrawn="1"/>
        </p:nvSpPr>
        <p:spPr>
          <a:xfrm>
            <a:off x="4909390" y="776156"/>
            <a:ext cx="6097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/>
            <a:r>
              <a:rPr lang="en-US" sz="2400" dirty="0" err="1">
                <a:solidFill>
                  <a:srgbClr val="447CAD"/>
                </a:solidFill>
                <a:latin typeface="Rubik SemiBold" pitchFamily="2" charset="-79"/>
              </a:rPr>
              <a:t>Subheader</a:t>
            </a:r>
            <a:endParaRPr lang="en-US" sz="2400" dirty="0">
              <a:solidFill>
                <a:srgbClr val="447CAD"/>
              </a:solidFill>
              <a:latin typeface="Rubik SemiBold" pitchFamily="2" charset="-79"/>
            </a:endParaRPr>
          </a:p>
        </p:txBody>
      </p:sp>
      <p:pic>
        <p:nvPicPr>
          <p:cNvPr id="16" name="Graphic 15" descr="Computer with solid fill">
            <a:extLst>
              <a:ext uri="{FF2B5EF4-FFF2-40B4-BE49-F238E27FC236}">
                <a16:creationId xmlns:a16="http://schemas.microsoft.com/office/drawing/2014/main" id="{3C986FEE-FB19-C340-956A-64DE83D1CE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69465" y="2641420"/>
            <a:ext cx="914400" cy="914400"/>
          </a:xfrm>
          <a:prstGeom prst="rect">
            <a:avLst/>
          </a:prstGeom>
        </p:spPr>
      </p:pic>
      <p:pic>
        <p:nvPicPr>
          <p:cNvPr id="17" name="Graphic 16" descr="Statistics with solid fill">
            <a:extLst>
              <a:ext uri="{FF2B5EF4-FFF2-40B4-BE49-F238E27FC236}">
                <a16:creationId xmlns:a16="http://schemas.microsoft.com/office/drawing/2014/main" id="{21840120-6FD7-F05B-8DB0-FBE3276FFA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56957" y="2519133"/>
            <a:ext cx="914400" cy="914400"/>
          </a:xfrm>
          <a:prstGeom prst="rect">
            <a:avLst/>
          </a:prstGeom>
        </p:spPr>
      </p:pic>
      <p:pic>
        <p:nvPicPr>
          <p:cNvPr id="18" name="Graphic 17" descr="Folder Search with solid fill">
            <a:extLst>
              <a:ext uri="{FF2B5EF4-FFF2-40B4-BE49-F238E27FC236}">
                <a16:creationId xmlns:a16="http://schemas.microsoft.com/office/drawing/2014/main" id="{9E3578AE-C2F1-2ED8-13FE-62EF509ED02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38800" y="2597529"/>
            <a:ext cx="914400" cy="914400"/>
          </a:xfrm>
          <a:prstGeom prst="rect">
            <a:avLst/>
          </a:prstGeom>
        </p:spPr>
      </p:pic>
      <p:pic>
        <p:nvPicPr>
          <p:cNvPr id="19" name="Graphic 18" descr="Presentation with bar chart with solid fill">
            <a:extLst>
              <a:ext uri="{FF2B5EF4-FFF2-40B4-BE49-F238E27FC236}">
                <a16:creationId xmlns:a16="http://schemas.microsoft.com/office/drawing/2014/main" id="{66C78C34-BD24-338A-BC5A-1D710E569C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78754" y="4400577"/>
            <a:ext cx="914400" cy="914400"/>
          </a:xfrm>
          <a:prstGeom prst="rect">
            <a:avLst/>
          </a:prstGeom>
        </p:spPr>
      </p:pic>
      <p:pic>
        <p:nvPicPr>
          <p:cNvPr id="20" name="Graphic 19" descr="Monthly calendar with solid fill">
            <a:extLst>
              <a:ext uri="{FF2B5EF4-FFF2-40B4-BE49-F238E27FC236}">
                <a16:creationId xmlns:a16="http://schemas.microsoft.com/office/drawing/2014/main" id="{FF0AC68C-AF13-C908-3707-13EE6CA5928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892693" y="4400577"/>
            <a:ext cx="914400" cy="914400"/>
          </a:xfrm>
          <a:prstGeom prst="rect">
            <a:avLst/>
          </a:prstGeom>
        </p:spPr>
      </p:pic>
      <p:pic>
        <p:nvPicPr>
          <p:cNvPr id="21" name="Graphic 20" descr="Daily calendar with solid fill">
            <a:extLst>
              <a:ext uri="{FF2B5EF4-FFF2-40B4-BE49-F238E27FC236}">
                <a16:creationId xmlns:a16="http://schemas.microsoft.com/office/drawing/2014/main" id="{1BFDE33B-CBF5-E9C4-312B-FDE3EAD9188F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20644" y="4385316"/>
            <a:ext cx="914400" cy="914400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3509827-694C-ED77-1EAF-E8F8489B7D75}"/>
              </a:ext>
            </a:extLst>
          </p:cNvPr>
          <p:cNvGrpSpPr/>
          <p:nvPr userDrawn="1"/>
        </p:nvGrpSpPr>
        <p:grpSpPr>
          <a:xfrm>
            <a:off x="9405106" y="6311901"/>
            <a:ext cx="2574806" cy="546100"/>
            <a:chOff x="9405106" y="6311901"/>
            <a:chExt cx="2574806" cy="546100"/>
          </a:xfrm>
        </p:grpSpPr>
        <p:sp>
          <p:nvSpPr>
            <p:cNvPr id="25" name="Rectangle: Top Corners Rounded 24">
              <a:extLst>
                <a:ext uri="{FF2B5EF4-FFF2-40B4-BE49-F238E27FC236}">
                  <a16:creationId xmlns:a16="http://schemas.microsoft.com/office/drawing/2014/main" id="{A3D60633-02D0-E0E9-AA6D-54A0288033C5}"/>
                </a:ext>
              </a:extLst>
            </p:cNvPr>
            <p:cNvSpPr/>
            <p:nvPr/>
          </p:nvSpPr>
          <p:spPr>
            <a:xfrm>
              <a:off x="9405106" y="6311901"/>
              <a:ext cx="2574806" cy="546100"/>
            </a:xfrm>
            <a:prstGeom prst="round2SameRect">
              <a:avLst/>
            </a:prstGeom>
            <a:solidFill>
              <a:srgbClr val="232D58"/>
            </a:solidFill>
            <a:ln>
              <a:solidFill>
                <a:srgbClr val="232D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 descr="A black and white sign&#10;&#10;Description automatically generated with low confidence">
              <a:extLst>
                <a:ext uri="{FF2B5EF4-FFF2-40B4-BE49-F238E27FC236}">
                  <a16:creationId xmlns:a16="http://schemas.microsoft.com/office/drawing/2014/main" id="{F7E6836B-3823-61FD-3022-A177D11CDB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8390" y="6381671"/>
              <a:ext cx="2328239" cy="428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3267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ABEA2-A65D-401E-B923-0AE3AE890017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62" r:id="rId2"/>
    <p:sldLayoutId id="2147483673" r:id="rId3"/>
    <p:sldLayoutId id="2147483686" r:id="rId4"/>
    <p:sldLayoutId id="2147483688" r:id="rId5"/>
    <p:sldLayoutId id="2147483690" r:id="rId6"/>
    <p:sldLayoutId id="2147483692" r:id="rId7"/>
    <p:sldLayoutId id="2147483694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g"/><Relationship Id="rId4" Type="http://schemas.microsoft.com/office/2007/relationships/hdphoto" Target="../media/hdphoto3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46724E1-F0C4-C6D3-01AE-185D619E54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54198" y="5877375"/>
            <a:ext cx="8842461" cy="1123926"/>
          </a:xfrm>
        </p:spPr>
        <p:txBody>
          <a:bodyPr numCol="2">
            <a:normAutofit fontScale="92500" lnSpcReduction="20000"/>
          </a:bodyPr>
          <a:lstStyle/>
          <a:p>
            <a:pPr algn="l"/>
            <a:r>
              <a:rPr lang="en-US" dirty="0"/>
              <a:t>Benjamin Cella </a:t>
            </a:r>
          </a:p>
          <a:p>
            <a:pPr algn="l"/>
            <a:r>
              <a:rPr lang="en-US" dirty="0"/>
              <a:t>Jackie Airhart Elfe  	</a:t>
            </a:r>
          </a:p>
          <a:p>
            <a:pPr algn="l"/>
            <a:r>
              <a:rPr lang="en-US" dirty="0"/>
              <a:t> </a:t>
            </a:r>
          </a:p>
          <a:p>
            <a:pPr algn="l"/>
            <a:r>
              <a:rPr lang="en-US" dirty="0"/>
              <a:t>Pamela Dvirnak   </a:t>
            </a:r>
          </a:p>
          <a:p>
            <a:pPr algn="l"/>
            <a:r>
              <a:rPr lang="en-US" dirty="0"/>
              <a:t>Kermitt Francis II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819AB9-3B50-C89F-8811-1CB58600ED2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3283359"/>
            <a:ext cx="9144000" cy="2387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Best Tips and Tricks for Microsoft Office, Windows, and DoD Safe</a:t>
            </a:r>
          </a:p>
        </p:txBody>
      </p:sp>
    </p:spTree>
    <p:extLst>
      <p:ext uri="{BB962C8B-B14F-4D97-AF65-F5344CB8AC3E}">
        <p14:creationId xmlns:p14="http://schemas.microsoft.com/office/powerpoint/2010/main" val="3782645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OneNote 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numCol="2">
            <a:normAutofit/>
          </a:bodyPr>
          <a:lstStyle/>
          <a:p>
            <a:r>
              <a:rPr lang="en-US" dirty="0"/>
              <a:t>Quick Notes</a:t>
            </a:r>
          </a:p>
          <a:p>
            <a:r>
              <a:rPr lang="en-US" dirty="0"/>
              <a:t>Text in Images</a:t>
            </a:r>
          </a:p>
          <a:p>
            <a:r>
              <a:rPr lang="en-US" dirty="0"/>
              <a:t>Subpages</a:t>
            </a:r>
          </a:p>
          <a:p>
            <a:r>
              <a:rPr lang="en-US" dirty="0"/>
              <a:t>Tags</a:t>
            </a:r>
          </a:p>
          <a:p>
            <a:r>
              <a:rPr lang="en-US" dirty="0"/>
              <a:t>Embed documents</a:t>
            </a:r>
          </a:p>
          <a:p>
            <a:r>
              <a:rPr lang="en-US" dirty="0"/>
              <a:t>Outlook Integration</a:t>
            </a:r>
          </a:p>
          <a:p>
            <a:r>
              <a:rPr lang="en-US" dirty="0"/>
              <a:t>Dictate</a:t>
            </a:r>
          </a:p>
          <a:p>
            <a:r>
              <a:rPr lang="en-US" dirty="0"/>
              <a:t>Record Audio</a:t>
            </a:r>
          </a:p>
        </p:txBody>
      </p:sp>
    </p:spTree>
    <p:extLst>
      <p:ext uri="{BB962C8B-B14F-4D97-AF65-F5344CB8AC3E}">
        <p14:creationId xmlns:p14="http://schemas.microsoft.com/office/powerpoint/2010/main" val="315152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9AB9-3B50-C89F-8811-1CB58600E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PowerPoint</a:t>
            </a:r>
          </a:p>
        </p:txBody>
      </p:sp>
    </p:spTree>
    <p:extLst>
      <p:ext uri="{BB962C8B-B14F-4D97-AF65-F5344CB8AC3E}">
        <p14:creationId xmlns:p14="http://schemas.microsoft.com/office/powerpoint/2010/main" val="3307395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PowerPoint 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numCol="2">
            <a:normAutofit/>
          </a:bodyPr>
          <a:lstStyle/>
          <a:p>
            <a:r>
              <a:rPr lang="en-US" dirty="0"/>
              <a:t>Zoom</a:t>
            </a:r>
          </a:p>
          <a:p>
            <a:r>
              <a:rPr lang="en-US" dirty="0"/>
              <a:t>Morph</a:t>
            </a:r>
          </a:p>
          <a:p>
            <a:r>
              <a:rPr lang="en-US" dirty="0"/>
              <a:t>SmartArt</a:t>
            </a:r>
          </a:p>
          <a:p>
            <a:r>
              <a:rPr lang="en-US" dirty="0"/>
              <a:t>Convert to shape</a:t>
            </a:r>
          </a:p>
          <a:p>
            <a:r>
              <a:rPr lang="en-US" dirty="0"/>
              <a:t>Eyedropper</a:t>
            </a:r>
          </a:p>
          <a:p>
            <a:r>
              <a:rPr lang="en-US" dirty="0"/>
              <a:t>Repeat Command (F4)</a:t>
            </a:r>
          </a:p>
          <a:p>
            <a:r>
              <a:rPr lang="en-US" dirty="0"/>
              <a:t>Slide Show in Window</a:t>
            </a:r>
          </a:p>
          <a:p>
            <a:r>
              <a:rPr lang="en-US" dirty="0"/>
              <a:t>Remove &amp; Replace Background</a:t>
            </a:r>
          </a:p>
          <a:p>
            <a:r>
              <a:rPr lang="en-US" dirty="0"/>
              <a:t>Screen Recording</a:t>
            </a:r>
          </a:p>
          <a:p>
            <a:r>
              <a:rPr lang="en-US" dirty="0"/>
              <a:t>Grid Image</a:t>
            </a:r>
          </a:p>
          <a:p>
            <a:r>
              <a:rPr lang="en-US" dirty="0"/>
              <a:t>Fragment Shapes</a:t>
            </a:r>
          </a:p>
          <a:p>
            <a:r>
              <a:rPr lang="en-US" dirty="0"/>
              <a:t>Presenter View</a:t>
            </a:r>
          </a:p>
          <a:p>
            <a:r>
              <a:rPr lang="en-US" dirty="0"/>
              <a:t>Present in TEAMS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704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Zoom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Easily create a summary slide with links to other slides</a:t>
            </a:r>
          </a:p>
          <a:p>
            <a:r>
              <a:rPr lang="en-US" dirty="0"/>
              <a:t>Allows audience to zoom in and jump to specific sections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To use: </a:t>
            </a:r>
          </a:p>
          <a:p>
            <a:pPr lvl="1"/>
            <a:r>
              <a:rPr lang="en-US" sz="2800" dirty="0"/>
              <a:t>Create the slides to be linked to the overview slide</a:t>
            </a:r>
          </a:p>
          <a:p>
            <a:pPr lvl="1"/>
            <a:r>
              <a:rPr lang="en-US" sz="2800" dirty="0"/>
              <a:t>Click location where overview slide will go</a:t>
            </a:r>
          </a:p>
          <a:p>
            <a:pPr lvl="1"/>
            <a:r>
              <a:rPr lang="en-US" sz="2800" dirty="0"/>
              <a:t>Select Summary Zoom (Insert Tab &gt; Zoom drop-down menu)</a:t>
            </a:r>
          </a:p>
          <a:p>
            <a:pPr lvl="1"/>
            <a:r>
              <a:rPr lang="en-US" sz="2800" dirty="0"/>
              <a:t>Choose the slides to link to</a:t>
            </a:r>
          </a:p>
          <a:p>
            <a:pPr lvl="1"/>
            <a:r>
              <a:rPr lang="en-US" sz="2800" dirty="0"/>
              <a:t>Arrange as desired</a:t>
            </a:r>
          </a:p>
          <a:p>
            <a:pPr lvl="1"/>
            <a:r>
              <a:rPr lang="en-US" sz="2800" dirty="0"/>
              <a:t>Customize the layout and design using the Format tab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D0A93A-1566-A539-B6F2-4B110BB3D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678" y="1957583"/>
            <a:ext cx="4920560" cy="112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154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Morph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Smooth animations and transitions between slides and objects</a:t>
            </a:r>
          </a:p>
          <a:p>
            <a:r>
              <a:rPr lang="en-US" dirty="0"/>
              <a:t>Creates dynamic attention-grabbing presentations </a:t>
            </a:r>
          </a:p>
          <a:p>
            <a:r>
              <a:rPr lang="en-US" dirty="0"/>
              <a:t>Can emphasize key points</a:t>
            </a:r>
          </a:p>
          <a:p>
            <a:endParaRPr lang="en-US" sz="1500" b="0" i="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500" b="0" i="0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/>
              <a:t>To Use</a:t>
            </a:r>
          </a:p>
          <a:p>
            <a:pPr lvl="1"/>
            <a:r>
              <a:rPr lang="en-US" dirty="0"/>
              <a:t>Create the slides or objects you want to animate and duplicate it</a:t>
            </a:r>
          </a:p>
          <a:p>
            <a:pPr lvl="1"/>
            <a:r>
              <a:rPr lang="en-US" dirty="0"/>
              <a:t>Make any necessary changes to the second version</a:t>
            </a:r>
          </a:p>
          <a:p>
            <a:pPr lvl="1"/>
            <a:r>
              <a:rPr lang="en-US" dirty="0"/>
              <a:t>Click Transitions, then Morph (for the 2</a:t>
            </a:r>
            <a:r>
              <a:rPr lang="en-US" baseline="30000" dirty="0"/>
              <a:t>nd</a:t>
            </a:r>
            <a:r>
              <a:rPr lang="en-US" dirty="0"/>
              <a:t> slide or object)</a:t>
            </a:r>
          </a:p>
          <a:p>
            <a:endParaRPr lang="en-US" dirty="0"/>
          </a:p>
          <a:p>
            <a:r>
              <a:rPr lang="en-US" dirty="0"/>
              <a:t>Create complex animations by duplicating and editing multiple objects and applying the Morph transition between them.</a:t>
            </a:r>
          </a:p>
          <a:p>
            <a:r>
              <a:rPr lang="en-US" dirty="0"/>
              <a:t>Duration and other settings can be adjusted in the Transitions tab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8B1620-AD7E-1B10-3B54-CE0C56CDB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1831119"/>
            <a:ext cx="3234064" cy="119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15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Morph Example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Make 2 copies of the map slide</a:t>
            </a:r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copy </a:t>
            </a:r>
          </a:p>
          <a:p>
            <a:pPr lvl="1"/>
            <a:r>
              <a:rPr lang="en-US" dirty="0"/>
              <a:t>Enlarge the map and crop it to draw attention to a certain area</a:t>
            </a:r>
          </a:p>
          <a:p>
            <a:pPr lvl="1"/>
            <a:r>
              <a:rPr lang="en-US" dirty="0"/>
              <a:t>Duplicate the cropped map picture</a:t>
            </a:r>
          </a:p>
          <a:p>
            <a:pPr lvl="1"/>
            <a:r>
              <a:rPr lang="en-US" dirty="0"/>
              <a:t>Change bottom picture to gray scale</a:t>
            </a:r>
          </a:p>
          <a:p>
            <a:pPr lvl="1"/>
            <a:r>
              <a:rPr lang="en-US" dirty="0"/>
              <a:t>Stack both pictures directly on top of each other</a:t>
            </a:r>
          </a:p>
          <a:p>
            <a:pPr lvl="1"/>
            <a:r>
              <a:rPr lang="en-US" dirty="0"/>
              <a:t>Crop the top picture to what you want to draw attention to</a:t>
            </a:r>
          </a:p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copy</a:t>
            </a:r>
          </a:p>
          <a:p>
            <a:pPr lvl="1"/>
            <a:r>
              <a:rPr lang="en-US" dirty="0"/>
              <a:t>Leave to look like the original</a:t>
            </a:r>
            <a:endParaRPr lang="en-US" baseline="30000" dirty="0"/>
          </a:p>
          <a:p>
            <a:r>
              <a:rPr lang="en-US" dirty="0"/>
              <a:t>Select the 2</a:t>
            </a:r>
            <a:r>
              <a:rPr lang="en-US" baseline="30000" dirty="0"/>
              <a:t>nd</a:t>
            </a:r>
            <a:r>
              <a:rPr lang="en-US" dirty="0"/>
              <a:t> and 3</a:t>
            </a:r>
            <a:r>
              <a:rPr lang="en-US" baseline="30000" dirty="0"/>
              <a:t>rd</a:t>
            </a:r>
            <a:r>
              <a:rPr lang="en-US" dirty="0"/>
              <a:t> slides, click morph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863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2" descr="Diagram&#10;&#10;Description automatically generated" hidden="1">
            <a:extLst>
              <a:ext uri="{FF2B5EF4-FFF2-40B4-BE49-F238E27FC236}">
                <a16:creationId xmlns:a16="http://schemas.microsoft.com/office/drawing/2014/main" id="{E112E6B4-131E-B672-2815-8212EEC197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9" t="73692" r="21672"/>
          <a:stretch/>
        </p:blipFill>
        <p:spPr>
          <a:xfrm>
            <a:off x="1155290" y="1319898"/>
            <a:ext cx="9881419" cy="4218203"/>
          </a:xfrm>
          <a:prstGeom prst="rect">
            <a:avLst/>
          </a:prstGeom>
        </p:spPr>
      </p:pic>
      <p:pic>
        <p:nvPicPr>
          <p:cNvPr id="17" name="Picture1" descr="Diagram&#10;&#10;Description automatically generated">
            <a:extLst>
              <a:ext uri="{FF2B5EF4-FFF2-40B4-BE49-F238E27FC236}">
                <a16:creationId xmlns:a16="http://schemas.microsoft.com/office/drawing/2014/main" id="{3BB82CCE-4C00-8975-306F-ADDFF473D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322" y="855890"/>
            <a:ext cx="5993535" cy="569427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7B7F8F7-5A71-7810-E086-475AC4305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Morph Example</a:t>
            </a:r>
          </a:p>
        </p:txBody>
      </p:sp>
    </p:spTree>
    <p:extLst>
      <p:ext uri="{BB962C8B-B14F-4D97-AF65-F5344CB8AC3E}">
        <p14:creationId xmlns:p14="http://schemas.microsoft.com/office/powerpoint/2010/main" val="447136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SmartArt – Org Chart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numCol="1">
            <a:normAutofit fontScale="92500" lnSpcReduction="20000"/>
          </a:bodyPr>
          <a:lstStyle/>
          <a:p>
            <a:r>
              <a:rPr lang="en-US" dirty="0"/>
              <a:t>Create professional-looking diagrams and graphics</a:t>
            </a:r>
          </a:p>
          <a:p>
            <a:r>
              <a:rPr lang="en-US" dirty="0"/>
              <a:t>Useful for presenting complex info in                                 organized and visually appealing way</a:t>
            </a:r>
          </a:p>
          <a:p>
            <a:r>
              <a:rPr lang="en-US" dirty="0"/>
              <a:t>Create from scratch or convert existing                                   text or bullet points</a:t>
            </a:r>
          </a:p>
          <a:p>
            <a:r>
              <a:rPr lang="en-US" dirty="0"/>
              <a:t>Includes hierarchies, relationships, matrices, and pyramids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To Use</a:t>
            </a:r>
          </a:p>
          <a:p>
            <a:pPr lvl="1"/>
            <a:r>
              <a:rPr lang="en-US" dirty="0"/>
              <a:t>Select the text to convert</a:t>
            </a:r>
          </a:p>
          <a:p>
            <a:pPr lvl="1"/>
            <a:r>
              <a:rPr lang="en-US" dirty="0"/>
              <a:t>On the Home tab, select ‘Convert to SmartArt’</a:t>
            </a:r>
          </a:p>
          <a:p>
            <a:pPr lvl="1"/>
            <a:r>
              <a:rPr lang="en-US" dirty="0"/>
              <a:t>Choose the graphic to create</a:t>
            </a:r>
          </a:p>
          <a:p>
            <a:pPr lvl="1"/>
            <a:r>
              <a:rPr lang="en-US" dirty="0"/>
              <a:t>The layout and design can be customized using the SmartArt Tools tab</a:t>
            </a:r>
          </a:p>
          <a:p>
            <a:pPr lvl="1"/>
            <a:r>
              <a:rPr lang="en-US" dirty="0"/>
              <a:t>Add or delete shapes, change colors and styles, and rearrange elements as needed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682ED6-1570-7E08-888F-FB87F6B05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731" y="1322190"/>
            <a:ext cx="3235802" cy="123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88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SmartArt – Org Chart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3C907A-8523-2F2F-5179-973FEF7EEA9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numCol="2">
            <a:normAutofit/>
          </a:bodyPr>
          <a:lstStyle/>
          <a:p>
            <a:pPr lvl="0"/>
            <a:r>
              <a:rPr lang="en-US" dirty="0"/>
              <a:t>Jenny</a:t>
            </a:r>
          </a:p>
          <a:p>
            <a:r>
              <a:rPr lang="en-US" dirty="0"/>
              <a:t>Shawn</a:t>
            </a:r>
          </a:p>
          <a:p>
            <a:r>
              <a:rPr lang="en-US" dirty="0"/>
              <a:t>Nathan</a:t>
            </a:r>
          </a:p>
          <a:p>
            <a:r>
              <a:rPr lang="en-US" dirty="0"/>
              <a:t>Matt	</a:t>
            </a:r>
          </a:p>
          <a:p>
            <a:pPr lvl="0"/>
            <a:r>
              <a:rPr lang="en-US" dirty="0"/>
              <a:t>Cullen</a:t>
            </a:r>
          </a:p>
          <a:p>
            <a:r>
              <a:rPr lang="en-US" dirty="0"/>
              <a:t>Rebecca</a:t>
            </a:r>
          </a:p>
          <a:p>
            <a:r>
              <a:rPr lang="en-US" dirty="0"/>
              <a:t>Jason</a:t>
            </a:r>
          </a:p>
          <a:p>
            <a:r>
              <a:rPr lang="en-US" dirty="0"/>
              <a:t>Tana</a:t>
            </a:r>
          </a:p>
          <a:p>
            <a:pPr lvl="0"/>
            <a:r>
              <a:rPr lang="en-US" dirty="0"/>
              <a:t>Jesse</a:t>
            </a:r>
          </a:p>
          <a:p>
            <a:r>
              <a:rPr lang="en-US" dirty="0"/>
              <a:t>Piper</a:t>
            </a:r>
          </a:p>
          <a:p>
            <a:r>
              <a:rPr lang="en-US" dirty="0"/>
              <a:t>Chaney</a:t>
            </a:r>
          </a:p>
          <a:p>
            <a:r>
              <a:rPr lang="en-US" dirty="0"/>
              <a:t>Hiroko</a:t>
            </a:r>
          </a:p>
          <a:p>
            <a:r>
              <a:rPr lang="en-US" dirty="0"/>
              <a:t>Francesca</a:t>
            </a:r>
          </a:p>
          <a:p>
            <a:pPr lvl="0"/>
            <a:r>
              <a:rPr lang="en-US" dirty="0"/>
              <a:t>Dane</a:t>
            </a:r>
          </a:p>
          <a:p>
            <a:r>
              <a:rPr lang="en-US" dirty="0"/>
              <a:t>Bob</a:t>
            </a:r>
          </a:p>
          <a:p>
            <a:r>
              <a:rPr lang="en-US" dirty="0"/>
              <a:t>Leandra</a:t>
            </a:r>
          </a:p>
          <a:p>
            <a:r>
              <a:rPr lang="en-US" dirty="0"/>
              <a:t>Chanda</a:t>
            </a:r>
          </a:p>
          <a:p>
            <a:pPr lvl="0"/>
            <a:r>
              <a:rPr lang="en-US" dirty="0"/>
              <a:t>Natalie</a:t>
            </a:r>
          </a:p>
          <a:p>
            <a:r>
              <a:rPr lang="en-US" dirty="0"/>
              <a:t>Ori</a:t>
            </a:r>
          </a:p>
        </p:txBody>
      </p:sp>
    </p:spTree>
    <p:extLst>
      <p:ext uri="{BB962C8B-B14F-4D97-AF65-F5344CB8AC3E}">
        <p14:creationId xmlns:p14="http://schemas.microsoft.com/office/powerpoint/2010/main" val="22684151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 to Shape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Convert icons, logos, or other vector graphics into editable shapes </a:t>
            </a:r>
          </a:p>
          <a:p>
            <a:r>
              <a:rPr lang="en-US" dirty="0"/>
              <a:t>Easily manipulate shapes and colors to match presentation's theme</a:t>
            </a:r>
          </a:p>
          <a:p>
            <a:r>
              <a:rPr lang="en-US" dirty="0"/>
              <a:t>Ungroup shapes to edit individual components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To Use </a:t>
            </a:r>
          </a:p>
          <a:p>
            <a:pPr lvl="1"/>
            <a:r>
              <a:rPr lang="en-US" dirty="0"/>
              <a:t>Insert an icon and select it</a:t>
            </a:r>
          </a:p>
          <a:p>
            <a:pPr lvl="1"/>
            <a:r>
              <a:rPr lang="en-US" dirty="0"/>
              <a:t>Select the ‘Graphics Format' tab </a:t>
            </a:r>
          </a:p>
          <a:p>
            <a:pPr lvl="1"/>
            <a:r>
              <a:rPr lang="en-US" dirty="0"/>
              <a:t>Click 'Convert to Shape’ in the ‘Change' group</a:t>
            </a:r>
          </a:p>
        </p:txBody>
      </p:sp>
      <p:pic>
        <p:nvPicPr>
          <p:cNvPr id="165" name="Picture 164">
            <a:extLst>
              <a:ext uri="{FF2B5EF4-FFF2-40B4-BE49-F238E27FC236}">
                <a16:creationId xmlns:a16="http://schemas.microsoft.com/office/drawing/2014/main" id="{4A9789C2-1A09-86B0-6449-F958F0A971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84" b="99110" l="599" r="99202">
                        <a14:foregroundMark x1="798" y1="3561" x2="4192" y2="98813"/>
                        <a14:foregroundMark x1="1397" y1="1484" x2="98802" y2="12463"/>
                        <a14:foregroundMark x1="3393" y1="24629" x2="52894" y2="24629"/>
                        <a14:foregroundMark x1="52894" y1="24629" x2="74850" y2="24332"/>
                        <a14:foregroundMark x1="24950" y1="59050" x2="24750" y2="99110"/>
                        <a14:foregroundMark x1="15968" y1="41543" x2="99202" y2="41543"/>
                        <a14:foregroundMark x1="1397" y1="68249" x2="24950" y2="67656"/>
                        <a14:foregroundMark x1="17764" y1="97033" x2="23752" y2="96142"/>
                        <a14:foregroundMark x1="40319" y1="44510" x2="44910" y2="44510"/>
                        <a14:foregroundMark x1="43713" y1="28783" x2="48104" y2="28783"/>
                        <a14:foregroundMark x1="21956" y1="18101" x2="29741" y2="18101"/>
                        <a14:foregroundMark x1="74451" y1="27003" x2="94411" y2="27003"/>
                        <a14:foregroundMark x1="89022" y1="35905" x2="88423" y2="45697"/>
                        <a14:foregroundMark x1="67265" y1="16914" x2="89022" y2="21958"/>
                        <a14:foregroundMark x1="44311" y1="21958" x2="90818" y2="15727"/>
                        <a14:foregroundMark x1="69261" y1="10386" x2="89222" y2="24629"/>
                        <a14:foregroundMark x1="89222" y1="24629" x2="91417" y2="25223"/>
                        <a14:foregroundMark x1="71058" y1="10682" x2="98204" y2="14243"/>
                        <a14:foregroundMark x1="97206" y1="56973" x2="87824" y2="55786"/>
                        <a14:foregroundMark x1="34731" y1="54599" x2="50100" y2="54599"/>
                        <a14:backgroundMark x1="35928" y1="70030" x2="98204" y2="73591"/>
                        <a14:backgroundMark x1="98411" y1="59941" x2="99401" y2="59941"/>
                        <a14:backgroundMark x1="47812" y1="59941" x2="89512" y2="59941"/>
                        <a14:backgroundMark x1="37126" y1="96736" x2="98004" y2="89614"/>
                        <a14:backgroundMark x1="98004" y1="89614" x2="98403" y2="89614"/>
                        <a14:backgroundMark x1="36527" y1="66469" x2="40918" y2="99407"/>
                        <a14:backgroundMark x1="37924" y1="62018" x2="46906" y2="620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09759" y="429823"/>
            <a:ext cx="2106945" cy="1417247"/>
          </a:xfrm>
          <a:prstGeom prst="rect">
            <a:avLst/>
          </a:prstGeom>
        </p:spPr>
      </p:pic>
      <p:pic>
        <p:nvPicPr>
          <p:cNvPr id="391" name="Shape" descr="A stack of presents with confetti" hidden="1">
            <a:extLst>
              <a:ext uri="{FF2B5EF4-FFF2-40B4-BE49-F238E27FC236}">
                <a16:creationId xmlns:a16="http://schemas.microsoft.com/office/drawing/2014/main" id="{AB1FBCC2-B340-CF9F-982C-F078E17930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15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numCol="2">
            <a:normAutofit/>
          </a:bodyPr>
          <a:lstStyle/>
          <a:p>
            <a:r>
              <a:rPr lang="en-US" dirty="0"/>
              <a:t>Windows</a:t>
            </a:r>
          </a:p>
          <a:p>
            <a:r>
              <a:rPr lang="en-US" dirty="0"/>
              <a:t>Excel</a:t>
            </a:r>
          </a:p>
          <a:p>
            <a:r>
              <a:rPr lang="en-US" dirty="0"/>
              <a:t>OneNote</a:t>
            </a:r>
          </a:p>
          <a:p>
            <a:r>
              <a:rPr lang="en-US" dirty="0"/>
              <a:t>PowerPoint</a:t>
            </a:r>
          </a:p>
          <a:p>
            <a:r>
              <a:rPr lang="en-US" dirty="0"/>
              <a:t>DoD SAFE</a:t>
            </a:r>
          </a:p>
          <a:p>
            <a:r>
              <a:rPr lang="en-US" dirty="0"/>
              <a:t>Word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3963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Eyedropper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Can match colors of objects in the presentation</a:t>
            </a:r>
          </a:p>
          <a:p>
            <a:r>
              <a:rPr lang="en-US" dirty="0"/>
              <a:t>Useful for creating a cohesive and professional-looking design</a:t>
            </a:r>
          </a:p>
          <a:p>
            <a:endParaRPr lang="en-US" dirty="0"/>
          </a:p>
          <a:p>
            <a:r>
              <a:rPr lang="en-US" dirty="0"/>
              <a:t>To Use</a:t>
            </a:r>
          </a:p>
          <a:p>
            <a:pPr lvl="1"/>
            <a:r>
              <a:rPr lang="en-US" dirty="0"/>
              <a:t>Select what you want to apply the color to</a:t>
            </a:r>
          </a:p>
          <a:p>
            <a:pPr lvl="2"/>
            <a:r>
              <a:rPr lang="en-US" dirty="0"/>
              <a:t>Use &lt; CTL &gt; to select multiple things</a:t>
            </a:r>
          </a:p>
          <a:p>
            <a:pPr lvl="1"/>
            <a:r>
              <a:rPr lang="en-US" dirty="0"/>
              <a:t>Select the eyedropper</a:t>
            </a:r>
          </a:p>
          <a:p>
            <a:pPr lvl="2"/>
            <a:r>
              <a:rPr lang="en-US" dirty="0"/>
              <a:t>Home Tab &gt; Font Color drop down menu</a:t>
            </a:r>
          </a:p>
          <a:p>
            <a:pPr lvl="1"/>
            <a:r>
              <a:rPr lang="en-US" dirty="0"/>
              <a:t>Select the color you want to match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C1F33F-7BA4-FE5B-3FB9-F652B2965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2104" y="1945577"/>
            <a:ext cx="1738462" cy="26047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397F7C-1014-C36B-71A5-78978C17D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469" y="4988320"/>
            <a:ext cx="1695537" cy="83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855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Repeat Command (F4)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To repeat something simple, such as a paste operation, press F4.</a:t>
            </a:r>
          </a:p>
          <a:p>
            <a:r>
              <a:rPr lang="en-US" dirty="0"/>
              <a:t>You may need to press the F-Lock key or </a:t>
            </a:r>
            <a:r>
              <a:rPr lang="en-US" dirty="0" err="1"/>
              <a:t>Fn</a:t>
            </a:r>
            <a:r>
              <a:rPr lang="en-US" dirty="0"/>
              <a:t> Key, then F4.  </a:t>
            </a:r>
          </a:p>
          <a:p>
            <a:r>
              <a:rPr lang="en-US" dirty="0"/>
              <a:t>Some actions, such as Excel functions in a cell, can’t be repeated.</a:t>
            </a:r>
          </a:p>
        </p:txBody>
      </p:sp>
    </p:spTree>
    <p:extLst>
      <p:ext uri="{BB962C8B-B14F-4D97-AF65-F5344CB8AC3E}">
        <p14:creationId xmlns:p14="http://schemas.microsoft.com/office/powerpoint/2010/main" val="24037829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FCF05F9-E7A0-31AA-E53F-CD94FD4DC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005" y="3106130"/>
            <a:ext cx="3547629" cy="29015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Show in a window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/>
              <a:t>Slides presented in a resizable window</a:t>
            </a:r>
          </a:p>
          <a:p>
            <a:r>
              <a:rPr lang="en-US" sz="2400" dirty="0"/>
              <a:t>Can put slide deck side by side with another window</a:t>
            </a:r>
          </a:p>
          <a:p>
            <a:r>
              <a:rPr lang="en-US" sz="2400" dirty="0"/>
              <a:t>Task, Title and Status Bar remain in view</a:t>
            </a:r>
          </a:p>
          <a:p>
            <a:r>
              <a:rPr lang="en-US" sz="2400" dirty="0"/>
              <a:t>Back and forward slide buttons show on the status bar</a:t>
            </a:r>
          </a:p>
          <a:p>
            <a:r>
              <a:rPr lang="en-US" sz="2400" dirty="0"/>
              <a:t>Can still switch to full screen; use esc to go back</a:t>
            </a:r>
          </a:p>
          <a:p>
            <a:r>
              <a:rPr lang="en-US" sz="2400" dirty="0"/>
              <a:t>Disables ‘presenter view’</a:t>
            </a:r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396CB08-BE76-EAAD-427F-3EFF972E9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96" b="94686" l="3743" r="97778">
                        <a14:foregroundMark x1="4795" y1="26570" x2="94035" y2="32367"/>
                        <a14:foregroundMark x1="94035" y1="32367" x2="97778" y2="31884"/>
                        <a14:foregroundMark x1="3743" y1="30918" x2="5731" y2="94203"/>
                        <a14:foregroundMark x1="40585" y1="95169" x2="87836" y2="70048"/>
                        <a14:foregroundMark x1="87836" y1="70048" x2="96491" y2="72464"/>
                        <a14:foregroundMark x1="19883" y1="51208" x2="48070" y2="49275"/>
                        <a14:foregroundMark x1="48070" y1="49275" x2="48187" y2="49275"/>
                        <a14:foregroundMark x1="57427" y1="8696" x2="57427" y2="8696"/>
                        <a14:backgroundMark x1="3626" y1="15459" x2="13333" y2="15942"/>
                        <a14:backgroundMark x1="13333" y1="15942" x2="38246" y2="14493"/>
                        <a14:backgroundMark x1="38246" y1="14493" x2="50643" y2="14493"/>
                        <a14:backgroundMark x1="50643" y1="14493" x2="52632" y2="11594"/>
                        <a14:backgroundMark x1="60936" y1="16908" x2="99415" y2="13527"/>
                        <a14:backgroundMark x1="99415" y1="13527" x2="99532" y2="135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226" y="4763380"/>
            <a:ext cx="4975415" cy="1204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9232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Remove &amp; Replace Background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C2F0A-83C0-CFDF-0A48-B464571DBA9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dirty="0">
                <a:latin typeface="Tw Cen MT"/>
              </a:rPr>
              <a:t>Powerful photoshop like tool</a:t>
            </a:r>
          </a:p>
          <a:p>
            <a:r>
              <a:rPr lang="en-US" dirty="0">
                <a:latin typeface="Tw Cen MT"/>
              </a:rPr>
              <a:t>Help create visually appealing and professional-looking presentations with ease</a:t>
            </a:r>
          </a:p>
          <a:p>
            <a:endParaRPr lang="en-US" dirty="0"/>
          </a:p>
          <a:p>
            <a:r>
              <a:rPr lang="en-US" dirty="0">
                <a:latin typeface="Tw Cen MT"/>
              </a:rPr>
              <a:t>To Remove Background</a:t>
            </a:r>
          </a:p>
          <a:p>
            <a:pPr lvl="1"/>
            <a:r>
              <a:rPr lang="en-US" dirty="0">
                <a:latin typeface="Tw Cen MT"/>
              </a:rPr>
              <a:t>Select the image</a:t>
            </a:r>
          </a:p>
          <a:p>
            <a:pPr lvl="1"/>
            <a:r>
              <a:rPr lang="en-US" dirty="0">
                <a:latin typeface="Tw Cen MT"/>
              </a:rPr>
              <a:t>Click ‘Remove Background’ on the ‘Picture Format’ tab</a:t>
            </a:r>
          </a:p>
          <a:p>
            <a:pPr lvl="1"/>
            <a:r>
              <a:rPr lang="en-US" dirty="0">
                <a:latin typeface="Tw Cen MT"/>
              </a:rPr>
              <a:t>PowerPoint will automatically try to identify the background with a purple overlay</a:t>
            </a:r>
          </a:p>
          <a:p>
            <a:pPr lvl="1"/>
            <a:r>
              <a:rPr lang="en-US" dirty="0">
                <a:latin typeface="Tw Cen MT"/>
              </a:rPr>
              <a:t>Refine the selection by using ‘Mark Areas to Keep’ and ‘Mark Areas to Remove’</a:t>
            </a:r>
          </a:p>
          <a:p>
            <a:pPr lvl="1"/>
            <a:r>
              <a:rPr lang="en-US" dirty="0">
                <a:latin typeface="Tw Cen MT"/>
              </a:rPr>
              <a:t>Click on Keep Changes</a:t>
            </a:r>
          </a:p>
          <a:p>
            <a:endParaRPr lang="en-US" dirty="0"/>
          </a:p>
          <a:p>
            <a:r>
              <a:rPr lang="en-US" dirty="0">
                <a:latin typeface="Tw Cen MT"/>
              </a:rPr>
              <a:t>To Replace Background</a:t>
            </a:r>
          </a:p>
          <a:p>
            <a:pPr lvl="1"/>
            <a:r>
              <a:rPr lang="en-US" dirty="0">
                <a:latin typeface="Tw Cen MT"/>
              </a:rPr>
              <a:t>Right click the image </a:t>
            </a:r>
          </a:p>
          <a:p>
            <a:pPr lvl="1"/>
            <a:r>
              <a:rPr lang="en-US" dirty="0">
                <a:latin typeface="Tw Cen MT"/>
              </a:rPr>
              <a:t>Click ‘Format Picture’</a:t>
            </a:r>
          </a:p>
          <a:p>
            <a:pPr lvl="1"/>
            <a:r>
              <a:rPr lang="en-US" dirty="0">
                <a:latin typeface="Tw Cen MT"/>
              </a:rPr>
              <a:t>On the ‘Fill &amp; Line’ tab, choose the background to use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9D2968-C4DC-D206-A098-194D350FC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521" y="2045501"/>
            <a:ext cx="5220480" cy="593840"/>
          </a:xfrm>
          <a:prstGeom prst="rect">
            <a:avLst/>
          </a:prstGeom>
        </p:spPr>
      </p:pic>
      <p:pic>
        <p:nvPicPr>
          <p:cNvPr id="7" name="Army Parachuter" descr="Skydiver mid-air" hidden="1">
            <a:extLst>
              <a:ext uri="{FF2B5EF4-FFF2-40B4-BE49-F238E27FC236}">
                <a16:creationId xmlns:a16="http://schemas.microsoft.com/office/drawing/2014/main" id="{B37DDE14-DA03-6FB0-96CC-6DF672D488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130" y="1310794"/>
            <a:ext cx="8361145" cy="47031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073D56-4BA0-54E6-3049-53CFEA06B2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5534" y="4257540"/>
            <a:ext cx="1414034" cy="196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8491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w Cen MT"/>
              </a:rPr>
              <a:t>Screen Recording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Capture your actions on the computer screen and record them as a video</a:t>
            </a:r>
          </a:p>
          <a:p>
            <a:r>
              <a:rPr lang="en-US" dirty="0"/>
              <a:t>Useful when creating tutorials or presentations that require a demonstration</a:t>
            </a:r>
          </a:p>
          <a:p>
            <a:endParaRPr lang="en-US" dirty="0"/>
          </a:p>
          <a:p>
            <a:r>
              <a:rPr lang="en-US" dirty="0"/>
              <a:t>To Use</a:t>
            </a:r>
          </a:p>
          <a:p>
            <a:pPr lvl="1"/>
            <a:r>
              <a:rPr lang="en-US" dirty="0"/>
              <a:t>Select the slide where you want to insert the screen recording</a:t>
            </a:r>
          </a:p>
          <a:p>
            <a:pPr lvl="1"/>
            <a:r>
              <a:rPr lang="en-US" dirty="0"/>
              <a:t>Click the Insert tab </a:t>
            </a:r>
          </a:p>
          <a:p>
            <a:pPr lvl="1"/>
            <a:r>
              <a:rPr lang="en-US" dirty="0"/>
              <a:t>Select the Screen Recording option from the Media group</a:t>
            </a:r>
          </a:p>
          <a:p>
            <a:pPr lvl="1"/>
            <a:r>
              <a:rPr lang="en-US" dirty="0"/>
              <a:t>Configure the recording settings</a:t>
            </a:r>
          </a:p>
          <a:p>
            <a:pPr lvl="2"/>
            <a:r>
              <a:rPr lang="en-US" dirty="0"/>
              <a:t>Select the area of the screen to record</a:t>
            </a:r>
          </a:p>
          <a:p>
            <a:pPr lvl="2"/>
            <a:r>
              <a:rPr lang="en-US" dirty="0"/>
              <a:t>Toggle audio on or off</a:t>
            </a:r>
          </a:p>
          <a:p>
            <a:pPr lvl="1"/>
            <a:r>
              <a:rPr lang="en-US" dirty="0"/>
              <a:t>Click on the Record button to start recording</a:t>
            </a:r>
          </a:p>
          <a:p>
            <a:pPr lvl="1"/>
            <a:r>
              <a:rPr lang="en-US" dirty="0"/>
              <a:t>Pause or stop the recording at any time by using the controls that appear on the screen</a:t>
            </a:r>
          </a:p>
          <a:p>
            <a:pPr lvl="1"/>
            <a:r>
              <a:rPr lang="en-US" dirty="0"/>
              <a:t>Click Stop button to end the recording</a:t>
            </a:r>
          </a:p>
          <a:p>
            <a:pPr lvl="1"/>
            <a:r>
              <a:rPr lang="en-US" dirty="0"/>
              <a:t>The recording will be inserted into your slide as a video.</a:t>
            </a:r>
          </a:p>
          <a:p>
            <a:pPr lvl="1"/>
            <a:r>
              <a:rPr lang="en-US" dirty="0"/>
              <a:t>You can then save, edit and customize the video as you would with any other media in PowerPoint.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A2D1DE-2CA8-EA38-1442-267172830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5717" y="1919307"/>
            <a:ext cx="1563240" cy="100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7100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Grid Image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Create fun, visually appealing designs</a:t>
            </a:r>
          </a:p>
          <a:p>
            <a:endParaRPr lang="en-US" dirty="0"/>
          </a:p>
          <a:p>
            <a:r>
              <a:rPr lang="en-US" dirty="0"/>
              <a:t>To Use</a:t>
            </a:r>
          </a:p>
          <a:p>
            <a:pPr lvl="1"/>
            <a:r>
              <a:rPr lang="en-US" dirty="0"/>
              <a:t>Group the shapes</a:t>
            </a:r>
          </a:p>
          <a:p>
            <a:pPr lvl="1"/>
            <a:r>
              <a:rPr lang="en-US" dirty="0"/>
              <a:t>Shape Fill &gt; Picture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B026D26-3AAE-AC6A-2A16-9F60310C02E7}"/>
              </a:ext>
            </a:extLst>
          </p:cNvPr>
          <p:cNvSpPr/>
          <p:nvPr/>
        </p:nvSpPr>
        <p:spPr>
          <a:xfrm>
            <a:off x="8292063" y="1027906"/>
            <a:ext cx="828675" cy="6572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3CB530-EAD2-442E-A77E-A2B7C636EF11}"/>
              </a:ext>
            </a:extLst>
          </p:cNvPr>
          <p:cNvSpPr/>
          <p:nvPr/>
        </p:nvSpPr>
        <p:spPr>
          <a:xfrm>
            <a:off x="9171221" y="1027906"/>
            <a:ext cx="828675" cy="6572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10CF14-1728-D1C3-D2F5-8A317ACC157E}"/>
              </a:ext>
            </a:extLst>
          </p:cNvPr>
          <p:cNvSpPr/>
          <p:nvPr/>
        </p:nvSpPr>
        <p:spPr>
          <a:xfrm>
            <a:off x="10046844" y="1027906"/>
            <a:ext cx="828675" cy="6572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D92C2F-AB38-5B4A-F5B8-D2E9ACD6553D}"/>
              </a:ext>
            </a:extLst>
          </p:cNvPr>
          <p:cNvSpPr/>
          <p:nvPr/>
        </p:nvSpPr>
        <p:spPr>
          <a:xfrm>
            <a:off x="8292063" y="1732296"/>
            <a:ext cx="828675" cy="6572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2EC99D-15C2-D28F-DB3C-B50207A37427}"/>
              </a:ext>
            </a:extLst>
          </p:cNvPr>
          <p:cNvSpPr/>
          <p:nvPr/>
        </p:nvSpPr>
        <p:spPr>
          <a:xfrm>
            <a:off x="9171221" y="1732296"/>
            <a:ext cx="828675" cy="6572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798546-6CB4-AE23-BC00-0CC8715C899F}"/>
              </a:ext>
            </a:extLst>
          </p:cNvPr>
          <p:cNvSpPr/>
          <p:nvPr/>
        </p:nvSpPr>
        <p:spPr>
          <a:xfrm>
            <a:off x="10046844" y="1732296"/>
            <a:ext cx="828675" cy="6572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2BCBCD-355E-F353-4583-0632331DDC2C}"/>
              </a:ext>
            </a:extLst>
          </p:cNvPr>
          <p:cNvSpPr/>
          <p:nvPr/>
        </p:nvSpPr>
        <p:spPr>
          <a:xfrm>
            <a:off x="8292063" y="2436686"/>
            <a:ext cx="828675" cy="6572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7F36EF-7DEC-8F48-04E8-C4A57EF07DC7}"/>
              </a:ext>
            </a:extLst>
          </p:cNvPr>
          <p:cNvSpPr/>
          <p:nvPr/>
        </p:nvSpPr>
        <p:spPr>
          <a:xfrm>
            <a:off x="9171221" y="2436686"/>
            <a:ext cx="828675" cy="6572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1E013A-2FA2-7F33-AAA5-5F0B6E0C44E5}"/>
              </a:ext>
            </a:extLst>
          </p:cNvPr>
          <p:cNvSpPr/>
          <p:nvPr/>
        </p:nvSpPr>
        <p:spPr>
          <a:xfrm>
            <a:off x="10046844" y="2436686"/>
            <a:ext cx="828675" cy="6572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0A1D1D8-977F-4F19-2DE8-13FE071ED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457385"/>
            <a:ext cx="2787641" cy="15132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D22D0DF-43CD-FDC3-404F-0D1265D6BD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9105" y="4457385"/>
            <a:ext cx="2770815" cy="151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137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Useful for creating unique and complex shapes </a:t>
            </a:r>
          </a:p>
          <a:p>
            <a:r>
              <a:rPr lang="en-US" dirty="0"/>
              <a:t>PPT fragments or cuts along the edges where the shapes meet</a:t>
            </a:r>
          </a:p>
          <a:p>
            <a:endParaRPr lang="en-US" dirty="0"/>
          </a:p>
          <a:p>
            <a:r>
              <a:rPr lang="en-US" dirty="0"/>
              <a:t>To Use</a:t>
            </a:r>
          </a:p>
          <a:p>
            <a:pPr lvl="1"/>
            <a:r>
              <a:rPr lang="en-US" dirty="0"/>
              <a:t>Stack shapes on top of each other</a:t>
            </a:r>
          </a:p>
          <a:p>
            <a:pPr lvl="1"/>
            <a:r>
              <a:rPr lang="en-US" dirty="0"/>
              <a:t>Select all shapes</a:t>
            </a:r>
          </a:p>
          <a:p>
            <a:pPr lvl="1"/>
            <a:r>
              <a:rPr lang="en-US" dirty="0"/>
              <a:t>Shape Format &gt; Merge Shapes &gt; Fragment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B00BA4C-E2E9-1DCC-84EF-5E9239B98252}"/>
              </a:ext>
            </a:extLst>
          </p:cNvPr>
          <p:cNvSpPr/>
          <p:nvPr/>
        </p:nvSpPr>
        <p:spPr>
          <a:xfrm>
            <a:off x="8826630" y="4122689"/>
            <a:ext cx="1845128" cy="1845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Fragment Shapes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F3B5A0A-AB7C-610E-907B-D10B1B7F1CEB}"/>
              </a:ext>
            </a:extLst>
          </p:cNvPr>
          <p:cNvSpPr/>
          <p:nvPr/>
        </p:nvSpPr>
        <p:spPr>
          <a:xfrm>
            <a:off x="9162385" y="4458444"/>
            <a:ext cx="1173617" cy="1173617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95091A0-9F13-C0F6-D1F9-00A378B28ED9}"/>
              </a:ext>
            </a:extLst>
          </p:cNvPr>
          <p:cNvSpPr/>
          <p:nvPr/>
        </p:nvSpPr>
        <p:spPr>
          <a:xfrm>
            <a:off x="9406124" y="4666378"/>
            <a:ext cx="686141" cy="68614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C7D20C-D1B7-6206-FD12-85DB05CA56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23" b="96375" l="2667" r="98667">
                        <a14:foregroundMark x1="6133" y1="2115" x2="8800" y2="30816"/>
                        <a14:foregroundMark x1="8800" y1="30816" x2="8800" y2="30816"/>
                        <a14:foregroundMark x1="2133" y1="21148" x2="91733" y2="16616"/>
                        <a14:foregroundMark x1="91733" y1="16616" x2="98933" y2="16616"/>
                        <a14:foregroundMark x1="1867" y1="4532" x2="3467" y2="32024"/>
                        <a14:foregroundMark x1="3467" y1="32024" x2="3467" y2="32024"/>
                        <a14:foregroundMark x1="2933" y1="3625" x2="94133" y2="6949"/>
                        <a14:foregroundMark x1="7200" y1="33535" x2="45600" y2="37764"/>
                        <a14:foregroundMark x1="45600" y1="37764" x2="70133" y2="34743"/>
                        <a14:foregroundMark x1="70133" y1="34743" x2="70667" y2="34743"/>
                        <a14:foregroundMark x1="73867" y1="34743" x2="75200" y2="96375"/>
                        <a14:foregroundMark x1="23200" y1="9970" x2="53333" y2="12085"/>
                        <a14:foregroundMark x1="53333" y1="12085" x2="65867" y2="11782"/>
                        <a14:foregroundMark x1="63467" y1="27190" x2="68000" y2="74320"/>
                        <a14:backgroundMark x1="36533" y1="50755" x2="39467" y2="99094"/>
                        <a14:backgroundMark x1="22667" y1="51360" x2="40000" y2="55589"/>
                        <a14:backgroundMark x1="56800" y1="50755" x2="32000" y2="54381"/>
                        <a14:backgroundMark x1="32000" y1="54381" x2="25333" y2="52870"/>
                        <a14:backgroundMark x1="56000" y1="51057" x2="21600" y2="49245"/>
                        <a14:backgroundMark x1="14933" y1="51662" x2="15467" y2="957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46685" y="1916359"/>
            <a:ext cx="2301148" cy="2031146"/>
          </a:xfrm>
          <a:prstGeom prst="rect">
            <a:avLst/>
          </a:prstGeom>
        </p:spPr>
      </p:pic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5D00DB79-C7B3-E172-8F3C-69D5278FFB15}"/>
              </a:ext>
            </a:extLst>
          </p:cNvPr>
          <p:cNvSpPr/>
          <p:nvPr/>
        </p:nvSpPr>
        <p:spPr>
          <a:xfrm>
            <a:off x="9024359" y="5913998"/>
            <a:ext cx="2719458" cy="5963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Chess" descr="Black chess pieces with red queen" hidden="1">
            <a:extLst>
              <a:ext uri="{FF2B5EF4-FFF2-40B4-BE49-F238E27FC236}">
                <a16:creationId xmlns:a16="http://schemas.microsoft.com/office/drawing/2014/main" id="{4D4F423F-DFEB-FBE3-6A5A-9D53999A61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7" t="6231" r="709"/>
          <a:stretch/>
        </p:blipFill>
        <p:spPr>
          <a:xfrm>
            <a:off x="7072425" y="3149266"/>
            <a:ext cx="4671392" cy="327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7224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Presenter 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/>
              <a:t>Shows current slide, next slide, and speaker notes</a:t>
            </a:r>
          </a:p>
          <a:p>
            <a:r>
              <a:rPr lang="en-US" sz="2400" dirty="0"/>
              <a:t>Use font buttons to increase notes size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515FCB9-D56C-17EA-0529-1016EC305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612" y="2908640"/>
            <a:ext cx="5816899" cy="12573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62B3FE-993B-EB11-E55C-3914218C0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6891" y="1922751"/>
            <a:ext cx="3933112" cy="221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2083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Presenter 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/>
              <a:t>Use font buttons to increase notes size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D38C3E-B78E-48E2-6E69-6657411CE7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986" t="41622"/>
          <a:stretch/>
        </p:blipFill>
        <p:spPr>
          <a:xfrm>
            <a:off x="3753586" y="2551227"/>
            <a:ext cx="3596221" cy="348933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9ADCB80-EC84-D19E-E118-DBEC71691931}"/>
              </a:ext>
            </a:extLst>
          </p:cNvPr>
          <p:cNvSpPr/>
          <p:nvPr/>
        </p:nvSpPr>
        <p:spPr>
          <a:xfrm>
            <a:off x="3794003" y="5622802"/>
            <a:ext cx="591076" cy="3435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6154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Presenter 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/>
              <a:t>Select thumbnail icon to see all slides and quickly jump to another slide.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D38C3E-B78E-48E2-6E69-6657411CE7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7" t="56817" r="80278" b="-1086"/>
          <a:stretch/>
        </p:blipFill>
        <p:spPr>
          <a:xfrm>
            <a:off x="1962150" y="2152650"/>
            <a:ext cx="3117849" cy="413401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81686A-C370-1BD2-4BD5-B27CC56E3612}"/>
              </a:ext>
            </a:extLst>
          </p:cNvPr>
          <p:cNvSpPr/>
          <p:nvPr/>
        </p:nvSpPr>
        <p:spPr>
          <a:xfrm>
            <a:off x="2517653" y="3940052"/>
            <a:ext cx="562097" cy="4922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229D7B-8889-3E6A-B44E-DD25A895F0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778" y="2598748"/>
            <a:ext cx="3966824" cy="229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2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9AB9-3B50-C89F-8811-1CB58600E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</a:t>
            </a:r>
          </a:p>
        </p:txBody>
      </p:sp>
    </p:spTree>
    <p:extLst>
      <p:ext uri="{BB962C8B-B14F-4D97-AF65-F5344CB8AC3E}">
        <p14:creationId xmlns:p14="http://schemas.microsoft.com/office/powerpoint/2010/main" val="40583934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Presenter 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latin typeface="Tw Cen MT"/>
              </a:rPr>
              <a:t>Magnifying glass icon allows you to zoom in on a part of the slide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D38C3E-B78E-48E2-6E69-6657411CE7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7" t="56817" r="80278" b="-1086"/>
          <a:stretch/>
        </p:blipFill>
        <p:spPr>
          <a:xfrm>
            <a:off x="1962150" y="2152650"/>
            <a:ext cx="3117849" cy="413401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81686A-C370-1BD2-4BD5-B27CC56E3612}"/>
              </a:ext>
            </a:extLst>
          </p:cNvPr>
          <p:cNvSpPr/>
          <p:nvPr/>
        </p:nvSpPr>
        <p:spPr>
          <a:xfrm>
            <a:off x="3114553" y="3927352"/>
            <a:ext cx="562097" cy="4922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9653B5-72BE-8901-AC32-FADE6D016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244" y="2801625"/>
            <a:ext cx="3671495" cy="207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52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38870-6E54-0EFD-7844-DA5A8CE3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 in TEAMS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A34A8F9-280B-0183-64BC-45724968791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13816" y="3497758"/>
            <a:ext cx="5764369" cy="3120482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1598CA-FBEF-5ABB-8EBB-0E593A8148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090728"/>
            <a:ext cx="4917440" cy="1074850"/>
          </a:xfrm>
          <a:prstGeom prst="rect">
            <a:avLst/>
          </a:prstGeom>
        </p:spPr>
      </p:pic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9157D6E5-5468-FAB1-2173-F5F441E879BE}"/>
              </a:ext>
            </a:extLst>
          </p:cNvPr>
          <p:cNvSpPr txBox="1">
            <a:spLocks/>
          </p:cNvSpPr>
          <p:nvPr/>
        </p:nvSpPr>
        <p:spPr>
          <a:xfrm>
            <a:off x="777577" y="150735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Quick access to meeting tools</a:t>
            </a:r>
          </a:p>
          <a:p>
            <a:pPr lvl="1"/>
            <a:r>
              <a:rPr lang="en-US" sz="2000" dirty="0"/>
              <a:t>Turn chat on or off</a:t>
            </a:r>
          </a:p>
          <a:p>
            <a:pPr lvl="1"/>
            <a:r>
              <a:rPr lang="en-US" sz="2000" dirty="0"/>
              <a:t>See audience reactions</a:t>
            </a:r>
          </a:p>
          <a:p>
            <a:r>
              <a:rPr lang="en-US" sz="2400" dirty="0"/>
              <a:t>Reduced risk of sharing wrong screen</a:t>
            </a:r>
          </a:p>
          <a:p>
            <a:r>
              <a:rPr lang="en-US" sz="2400" dirty="0"/>
              <a:t>Transitions show differently</a:t>
            </a:r>
          </a:p>
        </p:txBody>
      </p:sp>
    </p:spTree>
    <p:extLst>
      <p:ext uri="{BB962C8B-B14F-4D97-AF65-F5344CB8AC3E}">
        <p14:creationId xmlns:p14="http://schemas.microsoft.com/office/powerpoint/2010/main" val="42868519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9AB9-3B50-C89F-8811-1CB58600E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DoD Safe</a:t>
            </a:r>
          </a:p>
        </p:txBody>
      </p:sp>
    </p:spTree>
    <p:extLst>
      <p:ext uri="{BB962C8B-B14F-4D97-AF65-F5344CB8AC3E}">
        <p14:creationId xmlns:p14="http://schemas.microsoft.com/office/powerpoint/2010/main" val="27887855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124FC-81F6-1D9F-A1A4-4F5DBFF19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DoD SAFE    </a:t>
            </a:r>
            <a:r>
              <a:rPr lang="en-US" sz="2000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https://safe.apps.mil/ </a:t>
            </a:r>
            <a:r>
              <a:rPr lang="en-US" sz="2000" b="1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 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E476C5F-5715-7E20-D581-C80A746488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Department of Defense (DoD) Secure Access File Exchange (SAFE)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latin typeface="+mj-lt"/>
                <a:cs typeface="Segoe UI Semilight" panose="020B0402040204020203" pitchFamily="34" charset="0"/>
              </a:rPr>
              <a:t>W</a:t>
            </a: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eb-based file transfer service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Securely send and receive files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Authenticated CAC users and guests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Send up to 25 files up to 8GB at once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Cannot send classified files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dirty="0">
                <a:latin typeface="+mj-lt"/>
                <a:cs typeface="Segoe UI Semilight" panose="020B0402040204020203" pitchFamily="34" charset="0"/>
              </a:rPr>
              <a:t>U</a:t>
            </a: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ploaded files are scanned for viruses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Recipient(s) will receive an email once the drop off is ready for pickup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defRPr/>
            </a:pP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Drop-off must be picked up within 7 days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defRPr/>
            </a:pP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Drop-off requests must be completed within 14 days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0000000-0008-0000-0200-000019000000}"/>
              </a:ext>
            </a:extLst>
          </p:cNvPr>
          <p:cNvGrpSpPr/>
          <p:nvPr/>
        </p:nvGrpSpPr>
        <p:grpSpPr>
          <a:xfrm>
            <a:off x="7424542" y="1640930"/>
            <a:ext cx="4141940" cy="1671006"/>
            <a:chOff x="0" y="0"/>
            <a:chExt cx="8839200" cy="370321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0000000-0008-0000-0200-000004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5" y="809171"/>
              <a:ext cx="8834811" cy="289404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0000000-0008-0000-0200-000018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401" y="0"/>
              <a:ext cx="3047466" cy="60541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0000000-0008-0000-0200-0000160000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" r="260" b="3630"/>
            <a:stretch/>
          </p:blipFill>
          <p:spPr>
            <a:xfrm>
              <a:off x="0" y="586923"/>
              <a:ext cx="8839200" cy="257174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278076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124FC-81F6-1D9F-A1A4-4F5DBFF19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DoD SAFE    </a:t>
            </a:r>
            <a:r>
              <a:rPr lang="en-US" sz="2000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https://safe.apps.mil/ </a:t>
            </a:r>
            <a:r>
              <a:rPr lang="en-US" sz="2000" b="1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 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E476C5F-5715-7E20-D581-C80A746488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628650" lvl="1" indent="-1714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1" i="0" baseline="0" dirty="0">
                <a:latin typeface="+mj-lt"/>
                <a:cs typeface="Segoe UI Semilight" panose="020B0402040204020203" pitchFamily="34" charset="0"/>
              </a:rPr>
              <a:t>Option A</a:t>
            </a:r>
            <a:r>
              <a:rPr lang="en-US" sz="2000" b="0" i="0" baseline="0" dirty="0">
                <a:latin typeface="+mj-lt"/>
                <a:cs typeface="Segoe UI Semilight" panose="020B0402040204020203" pitchFamily="34" charset="0"/>
              </a:rPr>
              <a:t>: </a:t>
            </a:r>
            <a:r>
              <a:rPr lang="en-US" sz="2000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CAC</a:t>
            </a:r>
            <a:r>
              <a:rPr lang="en-US" sz="2000" b="0" i="0" baseline="0" dirty="0">
                <a:latin typeface="+mj-lt"/>
                <a:cs typeface="Segoe UI Semilight" panose="020B0402040204020203" pitchFamily="34" charset="0"/>
              </a:rPr>
              <a:t> holder Drops-off files. Person picking up the </a:t>
            </a:r>
            <a:r>
              <a:rPr lang="en-US" sz="2000" dirty="0">
                <a:latin typeface="+mj-lt"/>
                <a:cs typeface="Segoe UI Semilight" panose="020B0402040204020203" pitchFamily="34" charset="0"/>
              </a:rPr>
              <a:t>                                 </a:t>
            </a:r>
            <a:r>
              <a:rPr lang="en-US" sz="2000" b="0" i="0" baseline="0" dirty="0">
                <a:latin typeface="+mj-lt"/>
                <a:cs typeface="Segoe UI Semilight" panose="020B0402040204020203" pitchFamily="34" charset="0"/>
              </a:rPr>
              <a:t>files </a:t>
            </a:r>
            <a:r>
              <a:rPr lang="en-US" sz="2000" b="0" i="1" baseline="0" dirty="0">
                <a:latin typeface="+mj-lt"/>
                <a:cs typeface="Segoe UI Semilight" panose="020B0402040204020203" pitchFamily="34" charset="0"/>
              </a:rPr>
              <a:t>does not </a:t>
            </a:r>
            <a:r>
              <a:rPr lang="en-US" sz="2000" b="0" i="0" baseline="0" dirty="0">
                <a:latin typeface="+mj-lt"/>
                <a:cs typeface="Segoe UI Semilight" panose="020B0402040204020203" pitchFamily="34" charset="0"/>
              </a:rPr>
              <a:t>need a CAC</a:t>
            </a:r>
          </a:p>
          <a:p>
            <a:pPr marL="628650" lvl="1" indent="-1714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b="1" i="0" baseline="0" dirty="0">
                <a:latin typeface="+mj-lt"/>
                <a:cs typeface="Segoe UI Semilight" panose="020B0402040204020203" pitchFamily="34" charset="0"/>
              </a:rPr>
              <a:t>Option B</a:t>
            </a:r>
            <a:r>
              <a:rPr lang="en-US" sz="2000" b="0" i="0" baseline="0" dirty="0">
                <a:latin typeface="+mj-lt"/>
                <a:cs typeface="Segoe UI Semilight" panose="020B0402040204020203" pitchFamily="34" charset="0"/>
              </a:rPr>
              <a:t>: CAC holder requests a Drop-off.  </a:t>
            </a:r>
            <a:r>
              <a:rPr lang="en-US" sz="2000" b="0" i="0" dirty="0">
                <a:latin typeface="+mj-lt"/>
                <a:cs typeface="Segoe UI Semilight" panose="020B0402040204020203" pitchFamily="34" charset="0"/>
              </a:rPr>
              <a:t>Person sending                                      the files </a:t>
            </a:r>
            <a:r>
              <a:rPr lang="en-US" sz="2000" b="0" i="1" dirty="0">
                <a:latin typeface="+mj-lt"/>
                <a:cs typeface="Segoe UI Semilight" panose="020B0402040204020203" pitchFamily="34" charset="0"/>
              </a:rPr>
              <a:t>does</a:t>
            </a:r>
            <a:r>
              <a:rPr lang="en-US" sz="2000" b="0" i="1" baseline="0" dirty="0">
                <a:latin typeface="+mj-lt"/>
                <a:cs typeface="Segoe UI Semilight" panose="020B0402040204020203" pitchFamily="34" charset="0"/>
              </a:rPr>
              <a:t> not </a:t>
            </a:r>
            <a:r>
              <a:rPr lang="en-US" sz="2000" b="0" i="0" baseline="0" dirty="0">
                <a:latin typeface="+mj-lt"/>
                <a:cs typeface="Segoe UI Semilight" panose="020B0402040204020203" pitchFamily="34" charset="0"/>
              </a:rPr>
              <a:t>need a CAC.</a:t>
            </a:r>
            <a:endParaRPr lang="en-US" sz="2000" b="0" i="0" u="none" baseline="0" dirty="0">
              <a:latin typeface="+mj-lt"/>
              <a:cs typeface="Segoe UI Semilight" panose="020B0402040204020203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sz="2000" b="0" i="0" u="none" baseline="0" dirty="0">
              <a:latin typeface="+mj-lt"/>
              <a:cs typeface="Segoe UI Semilight" panose="020B0402040204020203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000" b="0" i="0" u="none" baseline="0" dirty="0">
                <a:latin typeface="+mj-lt"/>
                <a:cs typeface="Segoe UI Semilight" panose="020B0402040204020203" pitchFamily="34" charset="0"/>
              </a:rPr>
              <a:t>If you do not receive 'Drop-Off Completed' screen, then it didn't send.  The site may have timed out.  You will need to try again.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sz="2000" b="0" i="0" u="none" baseline="0" dirty="0">
              <a:latin typeface="+mj-lt"/>
              <a:cs typeface="Segoe UI Semilight" panose="020B0402040204020203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sz="2000" b="0" i="0" u="none" baseline="0" dirty="0">
              <a:latin typeface="+mj-lt"/>
              <a:cs typeface="Segoe UI Semilight" panose="020B0402040204020203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sz="2000" b="0" i="0" u="none" baseline="0" dirty="0">
              <a:latin typeface="+mj-lt"/>
              <a:cs typeface="Segoe UI Semilight" panose="020B0402040204020203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000" b="0" i="0" dirty="0">
                <a:effectLst/>
                <a:latin typeface="+mj-lt"/>
                <a:ea typeface="+mn-ea"/>
                <a:cs typeface="Segoe UI Semilight" panose="020B0402040204020203" pitchFamily="34" charset="0"/>
              </a:rPr>
              <a:t>If have a CAC but were logged in as GUEST:</a:t>
            </a:r>
            <a:endParaRPr lang="en-US" sz="2000" dirty="0">
              <a:latin typeface="+mj-lt"/>
              <a:cs typeface="Segoe UI Semilight" panose="020B0402040204020203" pitchFamily="34" charset="0"/>
            </a:endParaRP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1600" b="0" i="0" baseline="0" dirty="0">
                <a:effectLst/>
                <a:latin typeface="+mj-lt"/>
                <a:ea typeface="+mn-ea"/>
                <a:cs typeface="Segoe UI Semilight" panose="020B0402040204020203" pitchFamily="34" charset="0"/>
              </a:rPr>
              <a:t>Clear browser data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1600" b="0" i="0" baseline="0" dirty="0">
                <a:effectLst/>
                <a:latin typeface="+mj-lt"/>
                <a:ea typeface="+mn-ea"/>
                <a:cs typeface="Segoe UI Semilight" panose="020B0402040204020203" pitchFamily="34" charset="0"/>
              </a:rPr>
              <a:t>Close and reopen browser 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1600" dirty="0">
                <a:latin typeface="+mj-lt"/>
                <a:cs typeface="Segoe UI Semilight" panose="020B0402040204020203" pitchFamily="34" charset="0"/>
              </a:rPr>
              <a:t>S</a:t>
            </a:r>
            <a:r>
              <a:rPr lang="en-US" sz="1600" b="0" i="0" baseline="0" dirty="0">
                <a:effectLst/>
                <a:latin typeface="+mj-lt"/>
                <a:ea typeface="+mn-ea"/>
                <a:cs typeface="Segoe UI Semilight" panose="020B0402040204020203" pitchFamily="34" charset="0"/>
              </a:rPr>
              <a:t>elect the AUTHENTICATION certificate</a:t>
            </a:r>
            <a:endParaRPr lang="en-US" sz="1600" b="0" i="0" dirty="0">
              <a:effectLst/>
              <a:latin typeface="+mj-lt"/>
              <a:ea typeface="+mn-ea"/>
              <a:cs typeface="Segoe UI Semilight" panose="020B0402040204020203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2000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000000-0008-0000-0200-000024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59" y="3545774"/>
            <a:ext cx="3024283" cy="1060114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000000-0008-0000-0200-00001D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6104" y="1082720"/>
            <a:ext cx="2411427" cy="1342032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000000-0008-0000-0200-00002500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3909" y="5074397"/>
            <a:ext cx="5429520" cy="47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3642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124FC-81F6-1D9F-A1A4-4F5DBFF19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DoD SAFE    </a:t>
            </a:r>
            <a:r>
              <a:rPr lang="en-US" sz="2000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https://safe.apps.mil/ </a:t>
            </a:r>
            <a:r>
              <a:rPr lang="en-US" sz="2000" b="1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 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E476C5F-5715-7E20-D581-C80A746488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b="0" i="0" u="none" baseline="0" dirty="0">
                <a:latin typeface="+mj-lt"/>
                <a:ea typeface="+mn-ea"/>
                <a:cs typeface="Segoe UI Semilight" panose="020B0402040204020203" pitchFamily="34" charset="0"/>
              </a:rPr>
              <a:t>CUI/PII/PHI files can be sent if encrypted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b="0" i="0" dirty="0">
                <a:effectLst/>
                <a:latin typeface="+mj-lt"/>
                <a:ea typeface="+mn-ea"/>
                <a:cs typeface="Segoe UI Semilight" panose="020B0402040204020203" pitchFamily="34" charset="0"/>
              </a:rPr>
              <a:t>To encrypt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baseline="0" dirty="0">
                <a:latin typeface="+mj-lt"/>
                <a:cs typeface="Segoe UI Semilight" panose="020B0402040204020203" pitchFamily="34" charset="0"/>
              </a:rPr>
              <a:t>C</a:t>
            </a:r>
            <a:r>
              <a:rPr lang="en-US" b="0" i="0" baseline="0" dirty="0">
                <a:effectLst/>
                <a:latin typeface="+mj-lt"/>
                <a:ea typeface="+mn-ea"/>
                <a:cs typeface="Segoe UI Semilight" panose="020B0402040204020203" pitchFamily="34" charset="0"/>
              </a:rPr>
              <a:t>heck mark ‘Encrypt every file’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b="0" i="0" baseline="0" dirty="0">
                <a:effectLst/>
                <a:latin typeface="+mj-lt"/>
                <a:ea typeface="+mn-ea"/>
                <a:cs typeface="Segoe UI Semilight" panose="020B0402040204020203" pitchFamily="34" charset="0"/>
              </a:rPr>
              <a:t>Set a passphrase 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b="0" i="0" baseline="0" dirty="0">
                <a:effectLst/>
                <a:latin typeface="+mj-lt"/>
                <a:ea typeface="+mn-ea"/>
                <a:cs typeface="Segoe UI Semilight"/>
              </a:rPr>
              <a:t>Send the passphrase to the </a:t>
            </a:r>
            <a:r>
              <a:rPr lang="en-US" dirty="0">
                <a:latin typeface="+mj-lt"/>
                <a:cs typeface="Segoe UI Semilight"/>
              </a:rPr>
              <a:t>recipient</a:t>
            </a:r>
            <a:r>
              <a:rPr lang="en-US" b="0" i="0" baseline="0" dirty="0">
                <a:effectLst/>
                <a:latin typeface="+mj-lt"/>
                <a:ea typeface="+mn-ea"/>
                <a:cs typeface="Segoe UI Semilight"/>
              </a:rPr>
              <a:t>(s)</a:t>
            </a:r>
            <a:endParaRPr lang="en-US" b="0" i="0" baseline="0" dirty="0">
              <a:effectLst/>
              <a:latin typeface="+mj-lt"/>
              <a:cs typeface="Segoe UI Semilight"/>
            </a:endParaRP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b="1" i="0" baseline="0" dirty="0">
                <a:effectLst/>
                <a:latin typeface="+mj-lt"/>
                <a:ea typeface="+mn-ea"/>
                <a:cs typeface="Segoe UI Semilight" panose="020B0402040204020203" pitchFamily="34" charset="0"/>
              </a:rPr>
              <a:t>Do not </a:t>
            </a:r>
            <a:r>
              <a:rPr lang="en-US" b="0" i="0" baseline="0" dirty="0">
                <a:effectLst/>
                <a:latin typeface="+mj-lt"/>
                <a:ea typeface="+mn-ea"/>
                <a:cs typeface="Segoe UI Semilight" panose="020B0402040204020203" pitchFamily="34" charset="0"/>
              </a:rPr>
              <a:t>include the passphrase as a note inside the drop-off.</a:t>
            </a:r>
            <a:endParaRPr lang="en-US" b="0" i="0" u="none" strike="noStrike" dirty="0">
              <a:effectLst/>
              <a:latin typeface="+mj-lt"/>
              <a:ea typeface="+mn-ea"/>
              <a:cs typeface="Segoe UI Semilight" panose="020B04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000000-0008-0000-0200-00001C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851" r="2160"/>
          <a:stretch/>
        </p:blipFill>
        <p:spPr>
          <a:xfrm>
            <a:off x="4080428" y="3493827"/>
            <a:ext cx="4031144" cy="3101320"/>
          </a:xfrm>
          <a:prstGeom prst="rect">
            <a:avLst/>
          </a:prstGeom>
          <a:ln>
            <a:solidFill>
              <a:sysClr val="windowText" lastClr="000000"/>
            </a:solidFill>
          </a:ln>
        </p:spPr>
      </p:pic>
    </p:spTree>
    <p:extLst>
      <p:ext uri="{BB962C8B-B14F-4D97-AF65-F5344CB8AC3E}">
        <p14:creationId xmlns:p14="http://schemas.microsoft.com/office/powerpoint/2010/main" val="18172889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9AB9-3B50-C89F-8811-1CB58600E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Word</a:t>
            </a:r>
          </a:p>
        </p:txBody>
      </p:sp>
    </p:spTree>
    <p:extLst>
      <p:ext uri="{BB962C8B-B14F-4D97-AF65-F5344CB8AC3E}">
        <p14:creationId xmlns:p14="http://schemas.microsoft.com/office/powerpoint/2010/main" val="39759985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Word 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numCol="2">
            <a:normAutofit/>
          </a:bodyPr>
          <a:lstStyle/>
          <a:p>
            <a:r>
              <a:rPr lang="en-US" dirty="0"/>
              <a:t>Header Styles</a:t>
            </a:r>
          </a:p>
          <a:p>
            <a:r>
              <a:rPr lang="en-US" dirty="0"/>
              <a:t>Auto Generate Table of Contents </a:t>
            </a:r>
          </a:p>
          <a:p>
            <a:r>
              <a:rPr lang="en-US" dirty="0"/>
              <a:t>Editor</a:t>
            </a:r>
          </a:p>
          <a:p>
            <a:r>
              <a:rPr lang="en-US" dirty="0"/>
              <a:t>Repeat an Action (F4)</a:t>
            </a:r>
          </a:p>
          <a:p>
            <a:r>
              <a:rPr lang="en-US" dirty="0"/>
              <a:t>Compare Two Documents</a:t>
            </a:r>
          </a:p>
        </p:txBody>
      </p:sp>
    </p:spTree>
    <p:extLst>
      <p:ext uri="{BB962C8B-B14F-4D97-AF65-F5344CB8AC3E}">
        <p14:creationId xmlns:p14="http://schemas.microsoft.com/office/powerpoint/2010/main" val="24131362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69259-62FC-F9EA-61BC-F12FD1B86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698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62623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numCol="2">
            <a:normAutofit/>
          </a:bodyPr>
          <a:lstStyle/>
          <a:p>
            <a:r>
              <a:rPr lang="en-US" dirty="0"/>
              <a:t>Clipboard History</a:t>
            </a:r>
          </a:p>
          <a:p>
            <a:r>
              <a:rPr lang="en-US" dirty="0"/>
              <a:t>Windows Snap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098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000000-0008-0000-0500-000009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7708" y="576868"/>
            <a:ext cx="1765808" cy="23571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56B1A9-FB98-B790-8637-5CFD33293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Clipboard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4B28C5-FF21-D606-CE1B-376424F0F5B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Provides a running list of the last 25 things copied.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Pin items you plan to paste repeatedly.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Clipboard history supports text, HTML, and images less                                                         than 4 MB in size.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Cloud-based.  Can be shared with other devices that are                                                   signed in with the same Microsoft account.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How to Use the Clipboard: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&lt;WIN&gt; + &lt;V&gt; Activates clipboard history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A small floating window will pop up either near the application you are using, or if all windows are closed or minimized, in the lower-right corner of your screen.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Click any item in the list to paste it into an open application or document.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Remove items:  Click the small “X” beside an item on the list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Clear Entire List: Click “Clear All” in the upper-right corner of the Clipboard history window.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Pin item to Clipboard:  Click the three-dot icon next to the item and select ‘Pin’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Now item will remain in Clipboard even if you reboot the computer or click “Clear All.”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759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4C8A7-0A93-CDF4-265D-A3AA2521D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Snap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9A7677-EB17-9B37-93A4-B55A885BAF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11079"/>
            <a:ext cx="10515600" cy="5580706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Quickly arrange open windows.  You can “Snap” up to                                              four windows on one screen equally.  Each window                                                    will equal 25%.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/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Click on the header of the first window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Press and hold &lt;WIN&gt; + Arrow</a:t>
            </a:r>
          </a:p>
          <a:p>
            <a:pPr marL="800100" lvl="2" indent="-342900">
              <a:lnSpc>
                <a:spcPct val="120000"/>
              </a:lnSpc>
              <a:spcBef>
                <a:spcPts val="0"/>
              </a:spcBef>
            </a:pPr>
            <a:r>
              <a:rPr lang="en-US" sz="2200" dirty="0"/>
              <a:t>Left arrow:  Moves the window left</a:t>
            </a:r>
          </a:p>
          <a:p>
            <a:pPr marL="800100" lvl="2" indent="-342900">
              <a:lnSpc>
                <a:spcPct val="120000"/>
              </a:lnSpc>
              <a:spcBef>
                <a:spcPts val="0"/>
              </a:spcBef>
            </a:pPr>
            <a:r>
              <a:rPr lang="en-US" sz="2200" dirty="0"/>
              <a:t>Right arrow: Moves the window right</a:t>
            </a:r>
          </a:p>
          <a:p>
            <a:pPr marL="800100" lvl="2" indent="-342900">
              <a:lnSpc>
                <a:spcPct val="120000"/>
              </a:lnSpc>
              <a:spcBef>
                <a:spcPts val="0"/>
              </a:spcBef>
            </a:pPr>
            <a:r>
              <a:rPr lang="en-US" sz="2200" dirty="0"/>
              <a:t>Left then Up arrow:  Moves the window top left side</a:t>
            </a:r>
          </a:p>
          <a:p>
            <a:pPr marL="800100" lvl="2" indent="-342900">
              <a:lnSpc>
                <a:spcPct val="120000"/>
              </a:lnSpc>
              <a:spcBef>
                <a:spcPts val="0"/>
              </a:spcBef>
            </a:pPr>
            <a:r>
              <a:rPr lang="en-US" sz="2200" dirty="0"/>
              <a:t>Left then Down arrow: Moves the window bottom left side</a:t>
            </a:r>
          </a:p>
          <a:p>
            <a:pPr marL="800100" lvl="2" indent="-342900">
              <a:lnSpc>
                <a:spcPct val="120000"/>
              </a:lnSpc>
              <a:spcBef>
                <a:spcPts val="0"/>
              </a:spcBef>
            </a:pPr>
            <a:r>
              <a:rPr lang="en-US" sz="2200" dirty="0"/>
              <a:t>Right then Up arrow:  Moves the window top right side</a:t>
            </a:r>
          </a:p>
          <a:p>
            <a:pPr marL="800100" lvl="2" indent="-342900">
              <a:lnSpc>
                <a:spcPct val="120000"/>
              </a:lnSpc>
              <a:spcBef>
                <a:spcPts val="0"/>
              </a:spcBef>
            </a:pPr>
            <a:r>
              <a:rPr lang="en-US" sz="2200" dirty="0"/>
              <a:t>Right then Down arrow: Moves the window bottom right side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Release the &lt;WIN&gt; key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The rest of the open windows will automatically                                               appear as thumbnails.  Choose the window                                                                                                     you'd like to add to the layout.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You can resize BOTH opposing sides at once by selecting and dragging the dividing line.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000000-0008-0000-0300-000006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8789" y="996838"/>
            <a:ext cx="3094478" cy="18999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000000-0008-0000-0300-000005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747" y="3060336"/>
            <a:ext cx="353117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9AB9-3B50-C89F-8811-1CB58600E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Excel</a:t>
            </a:r>
          </a:p>
        </p:txBody>
      </p:sp>
    </p:spTree>
    <p:extLst>
      <p:ext uri="{BB962C8B-B14F-4D97-AF65-F5344CB8AC3E}">
        <p14:creationId xmlns:p14="http://schemas.microsoft.com/office/powerpoint/2010/main" val="2558726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6967-40EA-807C-F1D2-9261CC42B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Excel 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AE0E7-D6E3-8410-4BC9-C10BCE4565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numCol="1">
            <a:normAutofit/>
          </a:bodyPr>
          <a:lstStyle/>
          <a:p>
            <a:r>
              <a:rPr lang="en-US" dirty="0"/>
              <a:t>View Worksheet List</a:t>
            </a:r>
          </a:p>
          <a:p>
            <a:r>
              <a:rPr lang="en-US" dirty="0"/>
              <a:t>Fill down blanks</a:t>
            </a:r>
          </a:p>
          <a:p>
            <a:r>
              <a:rPr lang="en-US" dirty="0"/>
              <a:t>Flash Fill</a:t>
            </a:r>
          </a:p>
          <a:p>
            <a:r>
              <a:rPr lang="en-US" dirty="0"/>
              <a:t>Side by Side Tabs</a:t>
            </a:r>
          </a:p>
          <a:p>
            <a:r>
              <a:rPr lang="en-US" dirty="0"/>
              <a:t>New Functions: XLOOKUP</a:t>
            </a:r>
          </a:p>
          <a:p>
            <a:r>
              <a:rPr lang="en-US" dirty="0"/>
              <a:t>Power Automate</a:t>
            </a:r>
          </a:p>
          <a:p>
            <a:r>
              <a:rPr lang="en-US" dirty="0"/>
              <a:t>Menu Search</a:t>
            </a:r>
          </a:p>
          <a:p>
            <a:r>
              <a:rPr lang="en-US" dirty="0"/>
              <a:t>Camera</a:t>
            </a:r>
          </a:p>
        </p:txBody>
      </p:sp>
    </p:spTree>
    <p:extLst>
      <p:ext uri="{BB962C8B-B14F-4D97-AF65-F5344CB8AC3E}">
        <p14:creationId xmlns:p14="http://schemas.microsoft.com/office/powerpoint/2010/main" val="363786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9AB9-3B50-C89F-8811-1CB58600E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OneNote</a:t>
            </a:r>
          </a:p>
        </p:txBody>
      </p:sp>
    </p:spTree>
    <p:extLst>
      <p:ext uri="{BB962C8B-B14F-4D97-AF65-F5344CB8AC3E}">
        <p14:creationId xmlns:p14="http://schemas.microsoft.com/office/powerpoint/2010/main" val="3243898644"/>
      </p:ext>
    </p:extLst>
  </p:cSld>
  <p:clrMapOvr>
    <a:masterClrMapping/>
  </p:clrMapOvr>
</p:sld>
</file>

<file path=ppt/theme/theme1.xml><?xml version="1.0" encoding="utf-8"?>
<a:theme xmlns:a="http://schemas.openxmlformats.org/drawingml/2006/main" name="Teksouth w/o Copyright">
  <a:themeElements>
    <a:clrScheme name="Teksouth">
      <a:dk1>
        <a:srgbClr val="232D58"/>
      </a:dk1>
      <a:lt1>
        <a:srgbClr val="F9F4F1"/>
      </a:lt1>
      <a:dk2>
        <a:srgbClr val="447CAD"/>
      </a:dk2>
      <a:lt2>
        <a:srgbClr val="F9F4F1"/>
      </a:lt2>
      <a:accent1>
        <a:srgbClr val="232D58"/>
      </a:accent1>
      <a:accent2>
        <a:srgbClr val="AE1F27"/>
      </a:accent2>
      <a:accent3>
        <a:srgbClr val="F9F4F1"/>
      </a:accent3>
      <a:accent4>
        <a:srgbClr val="CA2026"/>
      </a:accent4>
      <a:accent5>
        <a:srgbClr val="447CAD"/>
      </a:accent5>
      <a:accent6>
        <a:srgbClr val="232D58"/>
      </a:accent6>
      <a:hlink>
        <a:srgbClr val="447CAD"/>
      </a:hlink>
      <a:folHlink>
        <a:srgbClr val="232D58"/>
      </a:folHlink>
    </a:clrScheme>
    <a:fontScheme name="Custom 1">
      <a:majorFont>
        <a:latin typeface="Rubik SemiBold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ksouth" id="{1EA4858D-2B60-4E0D-B9BF-7D293A3AC726}" vid="{6A7C5D87-35AE-4B38-A2DE-217E472499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1ae6303-ae6a-42d8-87b6-d990b20d0d53">J24NRMYEA7Z6-178938235-188</_dlc_DocId>
    <_dlc_DocIdUrl xmlns="11ae6303-ae6a-42d8-87b6-d990b20d0d53">
      <Url>https://home.teksouth.com/Marketing/_layouts/15/DocIdRedir.aspx?ID=J24NRMYEA7Z6-178938235-188</Url>
      <Description>J24NRMYEA7Z6-178938235-188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6F242FBF917149B1AE6268FB2C5B80" ma:contentTypeVersion="0" ma:contentTypeDescription="Create a new document." ma:contentTypeScope="" ma:versionID="3ea04e57c6af91a6fb551b8606a637c0">
  <xsd:schema xmlns:xsd="http://www.w3.org/2001/XMLSchema" xmlns:xs="http://www.w3.org/2001/XMLSchema" xmlns:p="http://schemas.microsoft.com/office/2006/metadata/properties" xmlns:ns2="11ae6303-ae6a-42d8-87b6-d990b20d0d53" targetNamespace="http://schemas.microsoft.com/office/2006/metadata/properties" ma:root="true" ma:fieldsID="c75da6c6ce024cc38d1b3a8adc8fdaf4" ns2:_="">
    <xsd:import namespace="11ae6303-ae6a-42d8-87b6-d990b20d0d5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ae6303-ae6a-42d8-87b6-d990b20d0d5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302DCBE-A270-4EB0-9FD6-F815B0B886F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7C35568-992B-494E-A986-DB6A71327437}">
  <ds:schemaRefs>
    <ds:schemaRef ds:uri="http://schemas.microsoft.com/office/2006/metadata/properties"/>
    <ds:schemaRef ds:uri="http://schemas.microsoft.com/office/infopath/2007/PartnerControls"/>
    <ds:schemaRef ds:uri="11ae6303-ae6a-42d8-87b6-d990b20d0d53"/>
  </ds:schemaRefs>
</ds:datastoreItem>
</file>

<file path=customXml/itemProps3.xml><?xml version="1.0" encoding="utf-8"?>
<ds:datastoreItem xmlns:ds="http://schemas.openxmlformats.org/officeDocument/2006/customXml" ds:itemID="{6DC8DF71-DF10-46C6-9C7E-E052CDD17B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ae6303-ae6a-42d8-87b6-d990b20d0d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BE181DD9-7150-450F-B035-E16013C7A5D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Teksouth</Template>
  <TotalTime>28510</TotalTime>
  <Words>1805</Words>
  <Application>Microsoft Office PowerPoint</Application>
  <PresentationFormat>Widescreen</PresentationFormat>
  <Paragraphs>321</Paragraphs>
  <Slides>38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Arial</vt:lpstr>
      <vt:lpstr>Calibri</vt:lpstr>
      <vt:lpstr>inherit</vt:lpstr>
      <vt:lpstr>Poppins</vt:lpstr>
      <vt:lpstr>Poppins Medium</vt:lpstr>
      <vt:lpstr>roboto</vt:lpstr>
      <vt:lpstr>Rubik SemiBold</vt:lpstr>
      <vt:lpstr>Segoe UI</vt:lpstr>
      <vt:lpstr>Tw Cen MT</vt:lpstr>
      <vt:lpstr>Teksouth w/o Copyright</vt:lpstr>
      <vt:lpstr>The Best Tips and Tricks for Microsoft Office, Windows, and DoD Safe</vt:lpstr>
      <vt:lpstr>Agenda</vt:lpstr>
      <vt:lpstr>Windows</vt:lpstr>
      <vt:lpstr>Windows Overview</vt:lpstr>
      <vt:lpstr>Clipboard History</vt:lpstr>
      <vt:lpstr>Windows Snap</vt:lpstr>
      <vt:lpstr>Microsoft Excel</vt:lpstr>
      <vt:lpstr>Microsoft Excel Overview</vt:lpstr>
      <vt:lpstr>Microsoft OneNote</vt:lpstr>
      <vt:lpstr>Microsoft OneNote Overview</vt:lpstr>
      <vt:lpstr>Microsoft PowerPoint</vt:lpstr>
      <vt:lpstr>Microsoft PowerPoint Overview</vt:lpstr>
      <vt:lpstr>Zoom</vt:lpstr>
      <vt:lpstr>Morph</vt:lpstr>
      <vt:lpstr>Morph Example</vt:lpstr>
      <vt:lpstr>Morph Example</vt:lpstr>
      <vt:lpstr>SmartArt – Org Chart</vt:lpstr>
      <vt:lpstr>SmartArt – Org Chart</vt:lpstr>
      <vt:lpstr>Convert to Shape</vt:lpstr>
      <vt:lpstr>Eyedropper</vt:lpstr>
      <vt:lpstr>Repeat Command (F4)</vt:lpstr>
      <vt:lpstr>Slide Show in a window</vt:lpstr>
      <vt:lpstr>Remove &amp; Replace Background</vt:lpstr>
      <vt:lpstr>Screen Recording</vt:lpstr>
      <vt:lpstr>Grid Image</vt:lpstr>
      <vt:lpstr>Fragment Shapes</vt:lpstr>
      <vt:lpstr>Presenter View</vt:lpstr>
      <vt:lpstr>Presenter View</vt:lpstr>
      <vt:lpstr>Presenter View</vt:lpstr>
      <vt:lpstr>Presenter View</vt:lpstr>
      <vt:lpstr>Present in TEAMS</vt:lpstr>
      <vt:lpstr>DoD Safe</vt:lpstr>
      <vt:lpstr>DoD SAFE    https://safe.apps.mil/  </vt:lpstr>
      <vt:lpstr>DoD SAFE    https://safe.apps.mil/  </vt:lpstr>
      <vt:lpstr>DoD SAFE    https://safe.apps.mil/  </vt:lpstr>
      <vt:lpstr>Microsoft Word</vt:lpstr>
      <vt:lpstr>Microsoft Word Overview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Molly Moon</dc:creator>
  <cp:lastModifiedBy>Ben Cella</cp:lastModifiedBy>
  <cp:revision>35</cp:revision>
  <dcterms:created xsi:type="dcterms:W3CDTF">2023-02-15T02:49:25Z</dcterms:created>
  <dcterms:modified xsi:type="dcterms:W3CDTF">2023-05-31T03:39:18Z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0x010100626F242FBF917149B1AE6268FB2C5B80</vt:lpwstr>
  </property>
  <property fmtid="{D5CDD505-2E9C-101B-9397-08002B2CF9AE}" pid="3" name="_dlc_DocIdItemGuid">
    <vt:lpwstr>d7008827-4b88-410b-85e6-0cfd4f98e568</vt:lpwstr>
  </property>
</Properties>
</file>