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5"/>
  </p:sldMasterIdLst>
  <p:notesMasterIdLst>
    <p:notesMasterId r:id="rId17"/>
  </p:notesMasterIdLst>
  <p:sldIdLst>
    <p:sldId id="256" r:id="rId6"/>
    <p:sldId id="291" r:id="rId7"/>
    <p:sldId id="341" r:id="rId8"/>
    <p:sldId id="293" r:id="rId9"/>
    <p:sldId id="342" r:id="rId10"/>
    <p:sldId id="298" r:id="rId11"/>
    <p:sldId id="294" r:id="rId12"/>
    <p:sldId id="295" r:id="rId13"/>
    <p:sldId id="296" r:id="rId14"/>
    <p:sldId id="343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CAD"/>
    <a:srgbClr val="FFFFFF"/>
    <a:srgbClr val="99CC00"/>
    <a:srgbClr val="339966"/>
    <a:srgbClr val="9193A0"/>
    <a:srgbClr val="CC6600"/>
    <a:srgbClr val="000000"/>
    <a:srgbClr val="F2F2F2"/>
    <a:srgbClr val="548235"/>
    <a:srgbClr val="232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23" autoAdjust="0"/>
    <p:restoredTop sz="94660"/>
  </p:normalViewPr>
  <p:slideViewPr>
    <p:cSldViewPr snapToGrid="0">
      <p:cViewPr varScale="1">
        <p:scale>
          <a:sx n="56" d="100"/>
          <a:sy n="56" d="100"/>
        </p:scale>
        <p:origin x="50" y="4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3118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E9657-07F1-4328-A43E-332C9EE2E10F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CDA78-5CAD-4180-BD00-03F4D2065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86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F0A865F2-1456-B4A1-B8B4-30FB9EF18668}"/>
              </a:ext>
            </a:extLst>
          </p:cNvPr>
          <p:cNvSpPr txBox="1">
            <a:spLocks/>
          </p:cNvSpPr>
          <p:nvPr userDrawn="1"/>
        </p:nvSpPr>
        <p:spPr>
          <a:xfrm>
            <a:off x="1524000" y="3364032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2"/>
                </a:solidFill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94DA73A2-5935-93BF-0FDE-9E9EF4CE20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50813" y="2395498"/>
            <a:ext cx="6690374" cy="90830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21A1BD-3402-156C-2763-E8DDD1616903}"/>
              </a:ext>
            </a:extLst>
          </p:cNvPr>
          <p:cNvCxnSpPr/>
          <p:nvPr userDrawn="1"/>
        </p:nvCxnSpPr>
        <p:spPr>
          <a:xfrm>
            <a:off x="0" y="5724751"/>
            <a:ext cx="3470031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D853110E-CA29-7859-AEB5-422E80AAF03C}"/>
              </a:ext>
            </a:extLst>
          </p:cNvPr>
          <p:cNvSpPr/>
          <p:nvPr userDrawn="1"/>
        </p:nvSpPr>
        <p:spPr>
          <a:xfrm rot="10800000">
            <a:off x="10189744" y="-1041758"/>
            <a:ext cx="3126153" cy="2879965"/>
          </a:xfrm>
          <a:prstGeom prst="arc">
            <a:avLst>
              <a:gd name="adj1" fmla="val 15124380"/>
              <a:gd name="adj2" fmla="val 903219"/>
            </a:avLst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DDEA37-8694-B93C-5B78-FE7025F5F0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42900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70728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C94CC16-0615-EDE8-A0EE-3257396591E9}"/>
              </a:ext>
            </a:extLst>
          </p:cNvPr>
          <p:cNvCxnSpPr/>
          <p:nvPr userDrawn="1"/>
        </p:nvCxnSpPr>
        <p:spPr>
          <a:xfrm>
            <a:off x="0" y="5724751"/>
            <a:ext cx="3470031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A7C2711A-355A-5C01-A70A-2A89FCACC9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469805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“Quote”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4A4E43-61EE-2CF8-7498-235FE6A88442}"/>
              </a:ext>
            </a:extLst>
          </p:cNvPr>
          <p:cNvGrpSpPr/>
          <p:nvPr userDrawn="1"/>
        </p:nvGrpSpPr>
        <p:grpSpPr>
          <a:xfrm>
            <a:off x="9405106" y="6311901"/>
            <a:ext cx="2574806" cy="546100"/>
            <a:chOff x="9405106" y="6311901"/>
            <a:chExt cx="2574806" cy="546100"/>
          </a:xfrm>
        </p:grpSpPr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47933C97-7382-AB48-B092-12925564A2DA}"/>
                </a:ext>
              </a:extLst>
            </p:cNvPr>
            <p:cNvSpPr/>
            <p:nvPr/>
          </p:nvSpPr>
          <p:spPr>
            <a:xfrm>
              <a:off x="9405106" y="6311901"/>
              <a:ext cx="2574806" cy="546100"/>
            </a:xfrm>
            <a:prstGeom prst="round2SameRect">
              <a:avLst/>
            </a:prstGeom>
            <a:solidFill>
              <a:srgbClr val="232D58"/>
            </a:solidFill>
            <a:ln>
              <a:solidFill>
                <a:srgbClr val="232D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 descr="A black and white sign&#10;&#10;Description automatically generated with low confidence">
              <a:extLst>
                <a:ext uri="{FF2B5EF4-FFF2-40B4-BE49-F238E27FC236}">
                  <a16:creationId xmlns:a16="http://schemas.microsoft.com/office/drawing/2014/main" id="{EC6F5AE8-CE72-2878-45A6-8B9990619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390" y="6381671"/>
              <a:ext cx="2328239" cy="428356"/>
            </a:xfrm>
            <a:prstGeom prst="rect">
              <a:avLst/>
            </a:prstGeom>
          </p:spPr>
        </p:pic>
      </p:grpSp>
      <p:sp>
        <p:nvSpPr>
          <p:cNvPr id="14" name="Arc 13">
            <a:extLst>
              <a:ext uri="{FF2B5EF4-FFF2-40B4-BE49-F238E27FC236}">
                <a16:creationId xmlns:a16="http://schemas.microsoft.com/office/drawing/2014/main" id="{663F8264-08D4-6948-5D02-597331BF80E3}"/>
              </a:ext>
            </a:extLst>
          </p:cNvPr>
          <p:cNvSpPr/>
          <p:nvPr userDrawn="1"/>
        </p:nvSpPr>
        <p:spPr>
          <a:xfrm rot="10800000">
            <a:off x="10189744" y="-1041758"/>
            <a:ext cx="3126153" cy="2879965"/>
          </a:xfrm>
          <a:prstGeom prst="arc">
            <a:avLst>
              <a:gd name="adj1" fmla="val 15124380"/>
              <a:gd name="adj2" fmla="val 903219"/>
            </a:avLst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33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C94CC16-0615-EDE8-A0EE-3257396591E9}"/>
              </a:ext>
            </a:extLst>
          </p:cNvPr>
          <p:cNvCxnSpPr/>
          <p:nvPr userDrawn="1"/>
        </p:nvCxnSpPr>
        <p:spPr>
          <a:xfrm>
            <a:off x="0" y="5724751"/>
            <a:ext cx="3470031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A7C2711A-355A-5C01-A70A-2A89FCACC9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469805"/>
            <a:ext cx="105156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83CA39EB-FCE5-98A0-0A6D-5D5B39663B67}"/>
              </a:ext>
            </a:extLst>
          </p:cNvPr>
          <p:cNvSpPr/>
          <p:nvPr userDrawn="1"/>
        </p:nvSpPr>
        <p:spPr>
          <a:xfrm rot="10800000">
            <a:off x="10189744" y="-1041758"/>
            <a:ext cx="3126153" cy="2879965"/>
          </a:xfrm>
          <a:prstGeom prst="arc">
            <a:avLst>
              <a:gd name="adj1" fmla="val 15124380"/>
              <a:gd name="adj2" fmla="val 903219"/>
            </a:avLst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43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95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43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9984D58-85C2-32C2-B916-F6E58BFDBE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ABD954-ADF4-A0BA-2978-70EC761121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Tw Cen MT" panose="020B0602020104020603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44C0B-9809-8EC0-E62B-DBDD814E0955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latin typeface="Tw Cen MT" panose="020B0602020104020603" pitchFamily="34" charset="0"/>
              </a:defRPr>
            </a:lvl1pPr>
            <a:lvl2pPr>
              <a:defRPr>
                <a:latin typeface="Tw Cen MT" panose="020B0602020104020603" pitchFamily="34" charset="0"/>
              </a:defRPr>
            </a:lvl2pPr>
            <a:lvl3pPr>
              <a:defRPr>
                <a:latin typeface="Tw Cen MT" panose="020B0602020104020603" pitchFamily="34" charset="0"/>
              </a:defRPr>
            </a:lvl3pPr>
            <a:lvl4pPr>
              <a:defRPr>
                <a:latin typeface="Tw Cen MT" panose="020B0602020104020603" pitchFamily="34" charset="0"/>
              </a:defRPr>
            </a:lvl4pPr>
            <a:lvl5pPr>
              <a:defRPr>
                <a:latin typeface="Tw Cen MT" panose="020B0602020104020603" pitchFamily="34" charset="0"/>
              </a:defRPr>
            </a:lvl5pPr>
          </a:lstStyle>
          <a:p>
            <a:pPr lvl="0"/>
            <a:r>
              <a:rPr lang="en-US"/>
              <a:t>Click to edit text 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72446-9635-845F-CEB1-59F990D15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9995-3503-4081-8A8A-771885D00D3F}" type="datetimeFigureOut">
              <a:rPr lang="en-US" smtClean="0"/>
              <a:t>5/30/2023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AF029-D290-609D-8775-CDA56C4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49260-C2A2-BA98-9F31-3B04899C4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7FDB-AE77-44C3-91BF-EDB32D26E7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11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49AA3BCB-153C-0EDF-CA4E-178FCEEFF3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42900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2AA6DF-400A-3ABD-D2DA-00A6DDDD7F4F}"/>
              </a:ext>
            </a:extLst>
          </p:cNvPr>
          <p:cNvCxnSpPr/>
          <p:nvPr userDrawn="1"/>
        </p:nvCxnSpPr>
        <p:spPr>
          <a:xfrm>
            <a:off x="-62523" y="5736492"/>
            <a:ext cx="3470031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Picture 9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4D5EC635-BE62-5711-6CDA-5461E2F499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46033" y="2282091"/>
            <a:ext cx="6499933" cy="1195875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7DC052C5-9BE7-D3A3-B9C4-78035E35796D}"/>
              </a:ext>
            </a:extLst>
          </p:cNvPr>
          <p:cNvSpPr/>
          <p:nvPr userDrawn="1"/>
        </p:nvSpPr>
        <p:spPr>
          <a:xfrm rot="10800000">
            <a:off x="10189744" y="-1041758"/>
            <a:ext cx="3126153" cy="2879965"/>
          </a:xfrm>
          <a:prstGeom prst="arc">
            <a:avLst>
              <a:gd name="adj1" fmla="val 15124380"/>
              <a:gd name="adj2" fmla="val 903219"/>
            </a:avLst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87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c 6">
            <a:extLst>
              <a:ext uri="{FF2B5EF4-FFF2-40B4-BE49-F238E27FC236}">
                <a16:creationId xmlns:a16="http://schemas.microsoft.com/office/drawing/2014/main" id="{61053917-B2E2-AD6C-77A5-C9BCFBD314B0}"/>
              </a:ext>
            </a:extLst>
          </p:cNvPr>
          <p:cNvSpPr/>
          <p:nvPr userDrawn="1"/>
        </p:nvSpPr>
        <p:spPr>
          <a:xfrm rot="10800000">
            <a:off x="10189744" y="-1041758"/>
            <a:ext cx="3126153" cy="2879965"/>
          </a:xfrm>
          <a:prstGeom prst="arc">
            <a:avLst>
              <a:gd name="adj1" fmla="val 15124380"/>
              <a:gd name="adj2" fmla="val 903219"/>
            </a:avLst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1EDB6E1E-C147-AF36-8DD9-97CD1C4F3F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46033" y="2282091"/>
            <a:ext cx="6499933" cy="1195875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1891BC98-6284-F57F-0878-8732310C6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42900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8692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70478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11079"/>
            <a:ext cx="10515600" cy="52658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D31C7B-D265-3959-2628-7A483C6C851B}"/>
              </a:ext>
            </a:extLst>
          </p:cNvPr>
          <p:cNvGrpSpPr/>
          <p:nvPr userDrawn="1"/>
        </p:nvGrpSpPr>
        <p:grpSpPr>
          <a:xfrm>
            <a:off x="9405106" y="6311901"/>
            <a:ext cx="2574806" cy="546100"/>
            <a:chOff x="9405106" y="6311901"/>
            <a:chExt cx="2574806" cy="546100"/>
          </a:xfrm>
        </p:grpSpPr>
        <p:sp>
          <p:nvSpPr>
            <p:cNvPr id="9" name="Rectangle: Top Corners Rounded 8">
              <a:extLst>
                <a:ext uri="{FF2B5EF4-FFF2-40B4-BE49-F238E27FC236}">
                  <a16:creationId xmlns:a16="http://schemas.microsoft.com/office/drawing/2014/main" id="{C1A321D2-A6D2-A3F0-C92E-9AC0BEAA593C}"/>
                </a:ext>
              </a:extLst>
            </p:cNvPr>
            <p:cNvSpPr/>
            <p:nvPr/>
          </p:nvSpPr>
          <p:spPr>
            <a:xfrm>
              <a:off x="9405106" y="6311901"/>
              <a:ext cx="2574806" cy="546100"/>
            </a:xfrm>
            <a:prstGeom prst="round2SameRect">
              <a:avLst/>
            </a:prstGeom>
            <a:solidFill>
              <a:srgbClr val="232D58"/>
            </a:solidFill>
            <a:ln>
              <a:solidFill>
                <a:srgbClr val="232D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 descr="A black and white sign&#10;&#10;Description automatically generated with low confidence">
              <a:extLst>
                <a:ext uri="{FF2B5EF4-FFF2-40B4-BE49-F238E27FC236}">
                  <a16:creationId xmlns:a16="http://schemas.microsoft.com/office/drawing/2014/main" id="{9D993776-8BE5-69E8-711B-F52DA3E65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390" y="6381671"/>
              <a:ext cx="2328239" cy="428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8287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D31C7B-D265-3959-2628-7A483C6C851B}"/>
              </a:ext>
            </a:extLst>
          </p:cNvPr>
          <p:cNvGrpSpPr/>
          <p:nvPr userDrawn="1"/>
        </p:nvGrpSpPr>
        <p:grpSpPr>
          <a:xfrm>
            <a:off x="9405106" y="6311901"/>
            <a:ext cx="2574806" cy="546100"/>
            <a:chOff x="9405106" y="6311901"/>
            <a:chExt cx="2574806" cy="546100"/>
          </a:xfrm>
        </p:grpSpPr>
        <p:sp>
          <p:nvSpPr>
            <p:cNvPr id="9" name="Rectangle: Top Corners Rounded 8">
              <a:extLst>
                <a:ext uri="{FF2B5EF4-FFF2-40B4-BE49-F238E27FC236}">
                  <a16:creationId xmlns:a16="http://schemas.microsoft.com/office/drawing/2014/main" id="{C1A321D2-A6D2-A3F0-C92E-9AC0BEAA593C}"/>
                </a:ext>
              </a:extLst>
            </p:cNvPr>
            <p:cNvSpPr/>
            <p:nvPr/>
          </p:nvSpPr>
          <p:spPr>
            <a:xfrm>
              <a:off x="9405106" y="6311901"/>
              <a:ext cx="2574806" cy="546100"/>
            </a:xfrm>
            <a:prstGeom prst="round2SameRect">
              <a:avLst/>
            </a:prstGeom>
            <a:solidFill>
              <a:srgbClr val="232D58"/>
            </a:solidFill>
            <a:ln>
              <a:solidFill>
                <a:srgbClr val="232D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 descr="A black and white sign&#10;&#10;Description automatically generated with low confidence">
              <a:extLst>
                <a:ext uri="{FF2B5EF4-FFF2-40B4-BE49-F238E27FC236}">
                  <a16:creationId xmlns:a16="http://schemas.microsoft.com/office/drawing/2014/main" id="{9D993776-8BE5-69E8-711B-F52DA3E65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390" y="6381671"/>
              <a:ext cx="2328239" cy="428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21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F9D3B48-60F9-C2A2-E88D-E2AF26D7173A}"/>
              </a:ext>
            </a:extLst>
          </p:cNvPr>
          <p:cNvGrpSpPr/>
          <p:nvPr userDrawn="1"/>
        </p:nvGrpSpPr>
        <p:grpSpPr>
          <a:xfrm>
            <a:off x="9405106" y="6311901"/>
            <a:ext cx="2574806" cy="546100"/>
            <a:chOff x="9405106" y="6311901"/>
            <a:chExt cx="2574806" cy="546100"/>
          </a:xfrm>
        </p:grpSpPr>
        <p:sp>
          <p:nvSpPr>
            <p:cNvPr id="14" name="Rectangle: Top Corners Rounded 13">
              <a:extLst>
                <a:ext uri="{FF2B5EF4-FFF2-40B4-BE49-F238E27FC236}">
                  <a16:creationId xmlns:a16="http://schemas.microsoft.com/office/drawing/2014/main" id="{195CC30E-4408-000E-5C0D-155C8E4C1389}"/>
                </a:ext>
              </a:extLst>
            </p:cNvPr>
            <p:cNvSpPr/>
            <p:nvPr/>
          </p:nvSpPr>
          <p:spPr>
            <a:xfrm>
              <a:off x="9405106" y="6311901"/>
              <a:ext cx="2574806" cy="546100"/>
            </a:xfrm>
            <a:prstGeom prst="round2SameRect">
              <a:avLst/>
            </a:prstGeom>
            <a:solidFill>
              <a:srgbClr val="232D58"/>
            </a:solidFill>
            <a:ln>
              <a:solidFill>
                <a:srgbClr val="232D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A black and white sign&#10;&#10;Description automatically generated with low confidence">
              <a:extLst>
                <a:ext uri="{FF2B5EF4-FFF2-40B4-BE49-F238E27FC236}">
                  <a16:creationId xmlns:a16="http://schemas.microsoft.com/office/drawing/2014/main" id="{86B05B94-4FEC-BA2D-83C1-92255F266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390" y="6381671"/>
              <a:ext cx="2328239" cy="428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4588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7C8289-1DC2-6EB9-23F8-75A1C032E419}"/>
              </a:ext>
            </a:extLst>
          </p:cNvPr>
          <p:cNvSpPr/>
          <p:nvPr userDrawn="1"/>
        </p:nvSpPr>
        <p:spPr>
          <a:xfrm>
            <a:off x="6844683" y="1"/>
            <a:ext cx="5347317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5845097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12667" y="1734498"/>
            <a:ext cx="31642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12667" y="2572235"/>
            <a:ext cx="3164227" cy="36845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260082-F7AA-0C78-3ACA-241E548D26E1}"/>
              </a:ext>
            </a:extLst>
          </p:cNvPr>
          <p:cNvGrpSpPr/>
          <p:nvPr userDrawn="1"/>
        </p:nvGrpSpPr>
        <p:grpSpPr>
          <a:xfrm>
            <a:off x="9405106" y="6311901"/>
            <a:ext cx="2574806" cy="546100"/>
            <a:chOff x="9405106" y="6311901"/>
            <a:chExt cx="2574806" cy="546100"/>
          </a:xfrm>
        </p:grpSpPr>
        <p:sp>
          <p:nvSpPr>
            <p:cNvPr id="15" name="Rectangle: Top Corners Rounded 14">
              <a:extLst>
                <a:ext uri="{FF2B5EF4-FFF2-40B4-BE49-F238E27FC236}">
                  <a16:creationId xmlns:a16="http://schemas.microsoft.com/office/drawing/2014/main" id="{A5F80695-6272-F20B-7B6B-2C881FE0042D}"/>
                </a:ext>
              </a:extLst>
            </p:cNvPr>
            <p:cNvSpPr/>
            <p:nvPr/>
          </p:nvSpPr>
          <p:spPr>
            <a:xfrm>
              <a:off x="9405106" y="6311901"/>
              <a:ext cx="2574806" cy="546100"/>
            </a:xfrm>
            <a:prstGeom prst="round2SameRect">
              <a:avLst/>
            </a:prstGeom>
            <a:solidFill>
              <a:srgbClr val="232D58"/>
            </a:solidFill>
            <a:ln>
              <a:solidFill>
                <a:srgbClr val="232D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 descr="A black and white sign&#10;&#10;Description automatically generated with low confidence">
              <a:extLst>
                <a:ext uri="{FF2B5EF4-FFF2-40B4-BE49-F238E27FC236}">
                  <a16:creationId xmlns:a16="http://schemas.microsoft.com/office/drawing/2014/main" id="{7EF1601F-FDFC-FF7E-7CA1-347B6E562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390" y="6381671"/>
              <a:ext cx="2328239" cy="428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283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7C8289-1DC2-6EB9-23F8-75A1C032E419}"/>
              </a:ext>
            </a:extLst>
          </p:cNvPr>
          <p:cNvSpPr/>
          <p:nvPr userDrawn="1"/>
        </p:nvSpPr>
        <p:spPr>
          <a:xfrm>
            <a:off x="6844683" y="1"/>
            <a:ext cx="5347317" cy="685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5845097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12667" y="1734498"/>
            <a:ext cx="31642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12667" y="2572235"/>
            <a:ext cx="3164227" cy="36845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C018D7-ABBA-DED9-4CF0-BB8750F131E9}"/>
              </a:ext>
            </a:extLst>
          </p:cNvPr>
          <p:cNvGrpSpPr/>
          <p:nvPr userDrawn="1"/>
        </p:nvGrpSpPr>
        <p:grpSpPr>
          <a:xfrm>
            <a:off x="9405106" y="6311901"/>
            <a:ext cx="2574806" cy="546100"/>
            <a:chOff x="9405106" y="6311901"/>
            <a:chExt cx="2574806" cy="546100"/>
          </a:xfrm>
        </p:grpSpPr>
        <p:sp>
          <p:nvSpPr>
            <p:cNvPr id="15" name="Rectangle: Top Corners Rounded 14">
              <a:extLst>
                <a:ext uri="{FF2B5EF4-FFF2-40B4-BE49-F238E27FC236}">
                  <a16:creationId xmlns:a16="http://schemas.microsoft.com/office/drawing/2014/main" id="{3D22E992-A2C5-80D5-B0B9-4E42B3880179}"/>
                </a:ext>
              </a:extLst>
            </p:cNvPr>
            <p:cNvSpPr/>
            <p:nvPr/>
          </p:nvSpPr>
          <p:spPr>
            <a:xfrm>
              <a:off x="9405106" y="6311901"/>
              <a:ext cx="2574806" cy="546100"/>
            </a:xfrm>
            <a:prstGeom prst="round2SameRect">
              <a:avLst/>
            </a:prstGeom>
            <a:solidFill>
              <a:srgbClr val="232D58"/>
            </a:solidFill>
            <a:ln>
              <a:solidFill>
                <a:srgbClr val="232D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 descr="A black and white sign&#10;&#10;Description automatically generated with low confidence">
              <a:extLst>
                <a:ext uri="{FF2B5EF4-FFF2-40B4-BE49-F238E27FC236}">
                  <a16:creationId xmlns:a16="http://schemas.microsoft.com/office/drawing/2014/main" id="{FC569432-EF04-E2D9-5F9A-19291F2BB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390" y="6381671"/>
              <a:ext cx="2328239" cy="428356"/>
            </a:xfrm>
            <a:prstGeom prst="rect">
              <a:avLst/>
            </a:prstGeom>
          </p:spPr>
        </p:pic>
      </p:grp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F7E425BD-E40F-2ABA-FD8C-46C10C3A16E0}"/>
              </a:ext>
            </a:extLst>
          </p:cNvPr>
          <p:cNvSpPr txBox="1">
            <a:spLocks/>
          </p:cNvSpPr>
          <p:nvPr userDrawn="1"/>
        </p:nvSpPr>
        <p:spPr>
          <a:xfrm>
            <a:off x="3307080" y="6693710"/>
            <a:ext cx="5577840" cy="1909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Teksouth Corporation Intellectual Property – Not for Redistribution. Copyright © 2023</a:t>
            </a:r>
          </a:p>
        </p:txBody>
      </p:sp>
    </p:spTree>
    <p:extLst>
      <p:ext uri="{BB962C8B-B14F-4D97-AF65-F5344CB8AC3E}">
        <p14:creationId xmlns:p14="http://schemas.microsoft.com/office/powerpoint/2010/main" val="2831790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895502"/>
            <a:ext cx="5110316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D20F0A-85C3-CC22-232F-ED52545E6166}"/>
              </a:ext>
            </a:extLst>
          </p:cNvPr>
          <p:cNvSpPr/>
          <p:nvPr userDrawn="1"/>
        </p:nvSpPr>
        <p:spPr>
          <a:xfrm>
            <a:off x="7671804" y="631342"/>
            <a:ext cx="29110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i="1" dirty="0">
                <a:solidFill>
                  <a:srgbClr val="F9F4F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More Training. </a:t>
            </a:r>
          </a:p>
          <a:p>
            <a:pPr fontAlgn="base"/>
            <a:r>
              <a:rPr lang="en-US" sz="2000" i="1" dirty="0">
                <a:solidFill>
                  <a:srgbClr val="F9F4F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Less Traveling. </a:t>
            </a:r>
          </a:p>
          <a:p>
            <a:pPr fontAlgn="base"/>
            <a:r>
              <a:rPr lang="en-US" sz="2000" i="1" dirty="0">
                <a:solidFill>
                  <a:srgbClr val="F9F4F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Better Value.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E3AAD9-347D-4584-05AB-F496FF14F1E9}"/>
              </a:ext>
            </a:extLst>
          </p:cNvPr>
          <p:cNvSpPr txBox="1"/>
          <p:nvPr userDrawn="1"/>
        </p:nvSpPr>
        <p:spPr>
          <a:xfrm>
            <a:off x="1534770" y="3365600"/>
            <a:ext cx="29033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>
              <a:spcBef>
                <a:spcPts val="500"/>
              </a:spcBef>
              <a:spcAft>
                <a:spcPts val="600"/>
              </a:spcAft>
            </a:pPr>
            <a:r>
              <a:rPr lang="en-US" sz="1800" dirty="0">
                <a:solidFill>
                  <a:srgbClr val="232D58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EA1B6-712F-0E0D-5A28-73D2AE53F36B}"/>
              </a:ext>
            </a:extLst>
          </p:cNvPr>
          <p:cNvSpPr txBox="1"/>
          <p:nvPr userDrawn="1"/>
        </p:nvSpPr>
        <p:spPr>
          <a:xfrm>
            <a:off x="4840294" y="3368148"/>
            <a:ext cx="25114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>
              <a:spcBef>
                <a:spcPts val="500"/>
              </a:spcBef>
              <a:spcAft>
                <a:spcPts val="600"/>
              </a:spcAft>
            </a:pPr>
            <a:r>
              <a:rPr lang="en-US" sz="1800" dirty="0">
                <a:solidFill>
                  <a:srgbClr val="232D58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Point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C29572-D370-0D91-8AE3-AA1B5CDFD7E5}"/>
              </a:ext>
            </a:extLst>
          </p:cNvPr>
          <p:cNvSpPr txBox="1"/>
          <p:nvPr userDrawn="1"/>
        </p:nvSpPr>
        <p:spPr>
          <a:xfrm>
            <a:off x="7753904" y="3370696"/>
            <a:ext cx="29033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>
              <a:spcBef>
                <a:spcPts val="500"/>
              </a:spcBef>
              <a:spcAft>
                <a:spcPts val="600"/>
              </a:spcAft>
            </a:pPr>
            <a:r>
              <a:rPr lang="en-US" sz="1800" dirty="0">
                <a:solidFill>
                  <a:srgbClr val="232D58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Point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FF5AE0A-D74F-B029-F2A1-8AAA54C4FAD2}"/>
              </a:ext>
            </a:extLst>
          </p:cNvPr>
          <p:cNvGrpSpPr/>
          <p:nvPr userDrawn="1"/>
        </p:nvGrpSpPr>
        <p:grpSpPr>
          <a:xfrm>
            <a:off x="1330398" y="5195325"/>
            <a:ext cx="9531204" cy="369332"/>
            <a:chOff x="977419" y="4504198"/>
            <a:chExt cx="9531204" cy="36933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D1C4340-F2C0-5037-FEA4-04479AA58AFF}"/>
                </a:ext>
              </a:extLst>
            </p:cNvPr>
            <p:cNvSpPr txBox="1"/>
            <p:nvPr/>
          </p:nvSpPr>
          <p:spPr>
            <a:xfrm>
              <a:off x="977419" y="4504198"/>
              <a:ext cx="290332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lvl="0" algn="ctr">
                <a:spcBef>
                  <a:spcPts val="500"/>
                </a:spcBef>
                <a:spcAft>
                  <a:spcPts val="600"/>
                </a:spcAft>
              </a:pPr>
              <a:r>
                <a:rPr lang="en-US" sz="1800" dirty="0">
                  <a:solidFill>
                    <a:srgbClr val="232D58"/>
                  </a:solidFill>
                  <a:effectLst/>
                  <a:latin typeface="Poppins" panose="00000500000000000000" pitchFamily="2" charset="0"/>
                  <a:ea typeface="Times New Roman" panose="02020603050405020304" pitchFamily="18" charset="0"/>
                  <a:cs typeface="Poppins" panose="00000500000000000000" pitchFamily="2" charset="0"/>
                </a:rPr>
                <a:t>Point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332C5D2-0EF4-4A62-4C33-EEC67316487F}"/>
                </a:ext>
              </a:extLst>
            </p:cNvPr>
            <p:cNvSpPr txBox="1"/>
            <p:nvPr/>
          </p:nvSpPr>
          <p:spPr>
            <a:xfrm>
              <a:off x="4291358" y="4504198"/>
              <a:ext cx="290332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lvl="0" algn="ctr">
                <a:spcBef>
                  <a:spcPts val="500"/>
                </a:spcBef>
                <a:spcAft>
                  <a:spcPts val="600"/>
                </a:spcAft>
              </a:pPr>
              <a:r>
                <a:rPr lang="en-US" sz="1800" dirty="0">
                  <a:solidFill>
                    <a:srgbClr val="232D58"/>
                  </a:solidFill>
                  <a:effectLst/>
                  <a:latin typeface="Poppins" panose="00000500000000000000" pitchFamily="2" charset="0"/>
                  <a:ea typeface="Times New Roman" panose="02020603050405020304" pitchFamily="18" charset="0"/>
                  <a:cs typeface="Poppins" panose="00000500000000000000" pitchFamily="2" charset="0"/>
                </a:rPr>
                <a:t>Point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59BFF1-51CB-12C7-81FD-92A1F5521786}"/>
                </a:ext>
              </a:extLst>
            </p:cNvPr>
            <p:cNvSpPr txBox="1"/>
            <p:nvPr/>
          </p:nvSpPr>
          <p:spPr>
            <a:xfrm>
              <a:off x="7605297" y="4504198"/>
              <a:ext cx="290332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lvl="0" algn="ctr">
                <a:spcBef>
                  <a:spcPts val="500"/>
                </a:spcBef>
                <a:spcAft>
                  <a:spcPts val="600"/>
                </a:spcAft>
              </a:pPr>
              <a:r>
                <a:rPr lang="en-US" sz="1800" dirty="0">
                  <a:solidFill>
                    <a:srgbClr val="232D58"/>
                  </a:solidFill>
                  <a:effectLst/>
                  <a:latin typeface="Poppins" panose="00000500000000000000" pitchFamily="2" charset="0"/>
                  <a:ea typeface="Times New Roman" panose="02020603050405020304" pitchFamily="18" charset="0"/>
                  <a:cs typeface="Poppins" panose="00000500000000000000" pitchFamily="2" charset="0"/>
                </a:rPr>
                <a:t>Point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DD52F88-510A-AB34-C45F-90604775857A}"/>
              </a:ext>
            </a:extLst>
          </p:cNvPr>
          <p:cNvSpPr txBox="1"/>
          <p:nvPr userDrawn="1"/>
        </p:nvSpPr>
        <p:spPr>
          <a:xfrm>
            <a:off x="4909390" y="776156"/>
            <a:ext cx="6097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/>
            <a:r>
              <a:rPr lang="en-US" sz="2400" dirty="0" err="1">
                <a:solidFill>
                  <a:srgbClr val="447CAD"/>
                </a:solidFill>
                <a:latin typeface="Rubik SemiBold" pitchFamily="2" charset="-79"/>
              </a:rPr>
              <a:t>Subheader</a:t>
            </a:r>
            <a:endParaRPr lang="en-US" sz="2400" dirty="0">
              <a:solidFill>
                <a:srgbClr val="447CAD"/>
              </a:solidFill>
              <a:latin typeface="Rubik SemiBold" pitchFamily="2" charset="-79"/>
            </a:endParaRPr>
          </a:p>
        </p:txBody>
      </p:sp>
      <p:pic>
        <p:nvPicPr>
          <p:cNvPr id="16" name="Graphic 15" descr="Computer with solid fill">
            <a:extLst>
              <a:ext uri="{FF2B5EF4-FFF2-40B4-BE49-F238E27FC236}">
                <a16:creationId xmlns:a16="http://schemas.microsoft.com/office/drawing/2014/main" id="{3C986FEE-FB19-C340-956A-64DE83D1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69465" y="2641420"/>
            <a:ext cx="914400" cy="914400"/>
          </a:xfrm>
          <a:prstGeom prst="rect">
            <a:avLst/>
          </a:prstGeom>
        </p:spPr>
      </p:pic>
      <p:pic>
        <p:nvPicPr>
          <p:cNvPr id="17" name="Graphic 16" descr="Statistics with solid fill">
            <a:extLst>
              <a:ext uri="{FF2B5EF4-FFF2-40B4-BE49-F238E27FC236}">
                <a16:creationId xmlns:a16="http://schemas.microsoft.com/office/drawing/2014/main" id="{21840120-6FD7-F05B-8DB0-FBE3276FFA7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56957" y="2519133"/>
            <a:ext cx="914400" cy="914400"/>
          </a:xfrm>
          <a:prstGeom prst="rect">
            <a:avLst/>
          </a:prstGeom>
        </p:spPr>
      </p:pic>
      <p:pic>
        <p:nvPicPr>
          <p:cNvPr id="18" name="Graphic 17" descr="Folder Search with solid fill">
            <a:extLst>
              <a:ext uri="{FF2B5EF4-FFF2-40B4-BE49-F238E27FC236}">
                <a16:creationId xmlns:a16="http://schemas.microsoft.com/office/drawing/2014/main" id="{9E3578AE-C2F1-2ED8-13FE-62EF509ED02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38800" y="2597529"/>
            <a:ext cx="914400" cy="914400"/>
          </a:xfrm>
          <a:prstGeom prst="rect">
            <a:avLst/>
          </a:prstGeom>
        </p:spPr>
      </p:pic>
      <p:pic>
        <p:nvPicPr>
          <p:cNvPr id="19" name="Graphic 18" descr="Presentation with bar chart with solid fill">
            <a:extLst>
              <a:ext uri="{FF2B5EF4-FFF2-40B4-BE49-F238E27FC236}">
                <a16:creationId xmlns:a16="http://schemas.microsoft.com/office/drawing/2014/main" id="{66C78C34-BD24-338A-BC5A-1D710E569C5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578754" y="4400577"/>
            <a:ext cx="914400" cy="914400"/>
          </a:xfrm>
          <a:prstGeom prst="rect">
            <a:avLst/>
          </a:prstGeom>
        </p:spPr>
      </p:pic>
      <p:pic>
        <p:nvPicPr>
          <p:cNvPr id="20" name="Graphic 19" descr="Monthly calendar with solid fill">
            <a:extLst>
              <a:ext uri="{FF2B5EF4-FFF2-40B4-BE49-F238E27FC236}">
                <a16:creationId xmlns:a16="http://schemas.microsoft.com/office/drawing/2014/main" id="{FF0AC68C-AF13-C908-3707-13EE6CA59285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892693" y="4400577"/>
            <a:ext cx="914400" cy="914400"/>
          </a:xfrm>
          <a:prstGeom prst="rect">
            <a:avLst/>
          </a:prstGeom>
        </p:spPr>
      </p:pic>
      <p:pic>
        <p:nvPicPr>
          <p:cNvPr id="21" name="Graphic 20" descr="Daily calendar with solid fill">
            <a:extLst>
              <a:ext uri="{FF2B5EF4-FFF2-40B4-BE49-F238E27FC236}">
                <a16:creationId xmlns:a16="http://schemas.microsoft.com/office/drawing/2014/main" id="{1BFDE33B-CBF5-E9C4-312B-FDE3EAD9188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20644" y="4385316"/>
            <a:ext cx="914400" cy="9144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3509827-694C-ED77-1EAF-E8F8489B7D75}"/>
              </a:ext>
            </a:extLst>
          </p:cNvPr>
          <p:cNvGrpSpPr/>
          <p:nvPr userDrawn="1"/>
        </p:nvGrpSpPr>
        <p:grpSpPr>
          <a:xfrm>
            <a:off x="9405106" y="6311901"/>
            <a:ext cx="2574806" cy="546100"/>
            <a:chOff x="9405106" y="6311901"/>
            <a:chExt cx="2574806" cy="546100"/>
          </a:xfrm>
        </p:grpSpPr>
        <p:sp>
          <p:nvSpPr>
            <p:cNvPr id="25" name="Rectangle: Top Corners Rounded 24">
              <a:extLst>
                <a:ext uri="{FF2B5EF4-FFF2-40B4-BE49-F238E27FC236}">
                  <a16:creationId xmlns:a16="http://schemas.microsoft.com/office/drawing/2014/main" id="{A3D60633-02D0-E0E9-AA6D-54A0288033C5}"/>
                </a:ext>
              </a:extLst>
            </p:cNvPr>
            <p:cNvSpPr/>
            <p:nvPr/>
          </p:nvSpPr>
          <p:spPr>
            <a:xfrm>
              <a:off x="9405106" y="6311901"/>
              <a:ext cx="2574806" cy="546100"/>
            </a:xfrm>
            <a:prstGeom prst="round2SameRect">
              <a:avLst/>
            </a:prstGeom>
            <a:solidFill>
              <a:srgbClr val="232D58"/>
            </a:solidFill>
            <a:ln>
              <a:solidFill>
                <a:srgbClr val="232D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 descr="A black and white sign&#10;&#10;Description automatically generated with low confidence">
              <a:extLst>
                <a:ext uri="{FF2B5EF4-FFF2-40B4-BE49-F238E27FC236}">
                  <a16:creationId xmlns:a16="http://schemas.microsoft.com/office/drawing/2014/main" id="{F7E6836B-3823-61FD-3022-A177D11CD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8390" y="6381671"/>
              <a:ext cx="2328239" cy="428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3267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ABEA2-A65D-401E-B923-0AE3AE89001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A0A0B-3CCD-41CE-AE53-91DAEBF92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2" r:id="rId2"/>
    <p:sldLayoutId id="2147483673" r:id="rId3"/>
    <p:sldLayoutId id="2147483686" r:id="rId4"/>
    <p:sldLayoutId id="2147483688" r:id="rId5"/>
    <p:sldLayoutId id="2147483690" r:id="rId6"/>
    <p:sldLayoutId id="2147483692" r:id="rId7"/>
    <p:sldLayoutId id="2147483694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327933D-9160-35EB-84C2-E0DE41B912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40030" y="5810352"/>
            <a:ext cx="7311941" cy="96207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Ben Cella				Kermitt Francis II</a:t>
            </a:r>
          </a:p>
          <a:p>
            <a:pPr algn="l"/>
            <a:r>
              <a:rPr lang="en-US" dirty="0"/>
              <a:t>Pamela Dvirnak			Jackie Elfe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819AB9-3B50-C89F-8811-1CB58600ED2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013571" y="3397060"/>
            <a:ext cx="6392317" cy="1263650"/>
          </a:xfrm>
        </p:spPr>
        <p:txBody>
          <a:bodyPr>
            <a:normAutofit/>
          </a:bodyPr>
          <a:lstStyle/>
          <a:p>
            <a:pPr algn="l"/>
            <a:r>
              <a:rPr lang="en-US" sz="5400" dirty="0"/>
              <a:t>Microsoft BI Tools</a:t>
            </a:r>
            <a:br>
              <a:rPr lang="en-US" sz="5400" dirty="0"/>
            </a:br>
            <a:r>
              <a:rPr lang="en-US" sz="2400" b="0" dirty="0"/>
              <a:t>Power Query, Data Models, and Power BI</a:t>
            </a:r>
          </a:p>
        </p:txBody>
      </p:sp>
    </p:spTree>
    <p:extLst>
      <p:ext uri="{BB962C8B-B14F-4D97-AF65-F5344CB8AC3E}">
        <p14:creationId xmlns:p14="http://schemas.microsoft.com/office/powerpoint/2010/main" val="842950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3E7A-4EC3-1E4F-0CE9-473E869FE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8533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The Future: </a:t>
            </a:r>
            <a:br>
              <a:rPr lang="en-US" dirty="0"/>
            </a:br>
            <a:r>
              <a:rPr lang="en-US" sz="3600" dirty="0"/>
              <a:t>How Are Dashboard University Requests Evolving?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501C-6471-0843-49E2-CCAA230AD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0836" y="2987886"/>
            <a:ext cx="4048591" cy="584038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Excel requests remain steady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A91897-FDB0-F3E3-DFE8-44E6C95A7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51" y="1971219"/>
            <a:ext cx="3575048" cy="20592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ECD27C-C4C6-4EDB-9C9E-3E9E07B35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2012" y="2828647"/>
            <a:ext cx="4123988" cy="2403696"/>
          </a:xfrm>
          <a:prstGeom prst="rect">
            <a:avLst/>
          </a:prstGeom>
        </p:spPr>
      </p:pic>
      <p:sp>
        <p:nvSpPr>
          <p:cNvPr id="17" name="Graphic 4" descr="Line arrow: Slight curve with solid fill">
            <a:extLst>
              <a:ext uri="{FF2B5EF4-FFF2-40B4-BE49-F238E27FC236}">
                <a16:creationId xmlns:a16="http://schemas.microsoft.com/office/drawing/2014/main" id="{318D9D62-F87B-EBDA-F180-F2DF4B2F9E6A}"/>
              </a:ext>
            </a:extLst>
          </p:cNvPr>
          <p:cNvSpPr/>
          <p:nvPr/>
        </p:nvSpPr>
        <p:spPr>
          <a:xfrm>
            <a:off x="10765581" y="3126202"/>
            <a:ext cx="549164" cy="318946"/>
          </a:xfrm>
          <a:custGeom>
            <a:avLst/>
            <a:gdLst>
              <a:gd name="connsiteX0" fmla="*/ 790315 w 798887"/>
              <a:gd name="connsiteY0" fmla="*/ 138052 h 318946"/>
              <a:gd name="connsiteX1" fmla="*/ 656965 w 798887"/>
              <a:gd name="connsiteY1" fmla="*/ 4702 h 318946"/>
              <a:gd name="connsiteX2" fmla="*/ 620770 w 798887"/>
              <a:gd name="connsiteY2" fmla="*/ 8512 h 318946"/>
              <a:gd name="connsiteX3" fmla="*/ 616960 w 798887"/>
              <a:gd name="connsiteY3" fmla="*/ 44707 h 318946"/>
              <a:gd name="connsiteX4" fmla="*/ 701733 w 798887"/>
              <a:gd name="connsiteY4" fmla="*/ 129479 h 318946"/>
              <a:gd name="connsiteX5" fmla="*/ 599815 w 798887"/>
              <a:gd name="connsiteY5" fmla="*/ 129479 h 318946"/>
              <a:gd name="connsiteX6" fmla="*/ 514090 w 798887"/>
              <a:gd name="connsiteY6" fmla="*/ 130432 h 318946"/>
              <a:gd name="connsiteX7" fmla="*/ 54985 w 798887"/>
              <a:gd name="connsiteY7" fmla="*/ 41849 h 318946"/>
              <a:gd name="connsiteX8" fmla="*/ 16885 w 798887"/>
              <a:gd name="connsiteY8" fmla="*/ 27562 h 318946"/>
              <a:gd name="connsiteX9" fmla="*/ 2598 w 798887"/>
              <a:gd name="connsiteY9" fmla="*/ 65662 h 318946"/>
              <a:gd name="connsiteX10" fmla="*/ 411220 w 798887"/>
              <a:gd name="connsiteY10" fmla="*/ 189487 h 318946"/>
              <a:gd name="connsiteX11" fmla="*/ 515043 w 798887"/>
              <a:gd name="connsiteY11" fmla="*/ 188534 h 318946"/>
              <a:gd name="connsiteX12" fmla="*/ 599815 w 798887"/>
              <a:gd name="connsiteY12" fmla="*/ 187582 h 318946"/>
              <a:gd name="connsiteX13" fmla="*/ 702685 w 798887"/>
              <a:gd name="connsiteY13" fmla="*/ 187582 h 318946"/>
              <a:gd name="connsiteX14" fmla="*/ 617913 w 798887"/>
              <a:gd name="connsiteY14" fmla="*/ 272354 h 318946"/>
              <a:gd name="connsiteX15" fmla="*/ 619818 w 798887"/>
              <a:gd name="connsiteY15" fmla="*/ 310454 h 318946"/>
              <a:gd name="connsiteX16" fmla="*/ 657918 w 798887"/>
              <a:gd name="connsiteY16" fmla="*/ 312359 h 318946"/>
              <a:gd name="connsiteX17" fmla="*/ 791268 w 798887"/>
              <a:gd name="connsiteY17" fmla="*/ 179009 h 318946"/>
              <a:gd name="connsiteX18" fmla="*/ 796983 w 798887"/>
              <a:gd name="connsiteY18" fmla="*/ 169484 h 318946"/>
              <a:gd name="connsiteX19" fmla="*/ 797935 w 798887"/>
              <a:gd name="connsiteY19" fmla="*/ 166627 h 318946"/>
              <a:gd name="connsiteX20" fmla="*/ 798888 w 798887"/>
              <a:gd name="connsiteY20" fmla="*/ 164722 h 318946"/>
              <a:gd name="connsiteX21" fmla="*/ 798888 w 798887"/>
              <a:gd name="connsiteY21" fmla="*/ 161864 h 318946"/>
              <a:gd name="connsiteX22" fmla="*/ 798888 w 798887"/>
              <a:gd name="connsiteY22" fmla="*/ 159007 h 318946"/>
              <a:gd name="connsiteX23" fmla="*/ 798888 w 798887"/>
              <a:gd name="connsiteY23" fmla="*/ 157102 h 318946"/>
              <a:gd name="connsiteX24" fmla="*/ 790315 w 798887"/>
              <a:gd name="connsiteY24" fmla="*/ 138052 h 318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98887" h="318946">
                <a:moveTo>
                  <a:pt x="790315" y="138052"/>
                </a:moveTo>
                <a:lnTo>
                  <a:pt x="656965" y="4702"/>
                </a:lnTo>
                <a:cubicBezTo>
                  <a:pt x="645535" y="-2918"/>
                  <a:pt x="630295" y="-1013"/>
                  <a:pt x="620770" y="8512"/>
                </a:cubicBezTo>
                <a:cubicBezTo>
                  <a:pt x="611245" y="18037"/>
                  <a:pt x="609340" y="33277"/>
                  <a:pt x="616960" y="44707"/>
                </a:cubicBezTo>
                <a:lnTo>
                  <a:pt x="701733" y="129479"/>
                </a:lnTo>
                <a:lnTo>
                  <a:pt x="599815" y="129479"/>
                </a:lnTo>
                <a:cubicBezTo>
                  <a:pt x="573145" y="129479"/>
                  <a:pt x="544570" y="130432"/>
                  <a:pt x="514090" y="130432"/>
                </a:cubicBezTo>
                <a:cubicBezTo>
                  <a:pt x="348355" y="133289"/>
                  <a:pt x="96895" y="137099"/>
                  <a:pt x="54985" y="41849"/>
                </a:cubicBezTo>
                <a:cubicBezTo>
                  <a:pt x="48318" y="27562"/>
                  <a:pt x="32125" y="20894"/>
                  <a:pt x="16885" y="27562"/>
                </a:cubicBezTo>
                <a:cubicBezTo>
                  <a:pt x="2598" y="34229"/>
                  <a:pt x="-4070" y="50422"/>
                  <a:pt x="2598" y="65662"/>
                </a:cubicBezTo>
                <a:cubicBezTo>
                  <a:pt x="51175" y="174247"/>
                  <a:pt x="234055" y="189487"/>
                  <a:pt x="411220" y="189487"/>
                </a:cubicBezTo>
                <a:cubicBezTo>
                  <a:pt x="446463" y="189487"/>
                  <a:pt x="481705" y="188534"/>
                  <a:pt x="515043" y="188534"/>
                </a:cubicBezTo>
                <a:cubicBezTo>
                  <a:pt x="545523" y="187582"/>
                  <a:pt x="574098" y="187582"/>
                  <a:pt x="599815" y="187582"/>
                </a:cubicBezTo>
                <a:lnTo>
                  <a:pt x="702685" y="187582"/>
                </a:lnTo>
                <a:lnTo>
                  <a:pt x="617913" y="272354"/>
                </a:lnTo>
                <a:cubicBezTo>
                  <a:pt x="609340" y="283784"/>
                  <a:pt x="610293" y="299977"/>
                  <a:pt x="619818" y="310454"/>
                </a:cubicBezTo>
                <a:cubicBezTo>
                  <a:pt x="629343" y="320932"/>
                  <a:pt x="646488" y="321884"/>
                  <a:pt x="657918" y="312359"/>
                </a:cubicBezTo>
                <a:lnTo>
                  <a:pt x="791268" y="179009"/>
                </a:lnTo>
                <a:cubicBezTo>
                  <a:pt x="794125" y="176152"/>
                  <a:pt x="796030" y="173294"/>
                  <a:pt x="796983" y="169484"/>
                </a:cubicBezTo>
                <a:cubicBezTo>
                  <a:pt x="796983" y="168532"/>
                  <a:pt x="797935" y="167579"/>
                  <a:pt x="797935" y="166627"/>
                </a:cubicBezTo>
                <a:cubicBezTo>
                  <a:pt x="797935" y="165674"/>
                  <a:pt x="797935" y="165674"/>
                  <a:pt x="798888" y="164722"/>
                </a:cubicBezTo>
                <a:cubicBezTo>
                  <a:pt x="798888" y="163769"/>
                  <a:pt x="798888" y="162817"/>
                  <a:pt x="798888" y="161864"/>
                </a:cubicBezTo>
                <a:cubicBezTo>
                  <a:pt x="798888" y="160912"/>
                  <a:pt x="798888" y="159959"/>
                  <a:pt x="798888" y="159007"/>
                </a:cubicBezTo>
                <a:cubicBezTo>
                  <a:pt x="798888" y="158054"/>
                  <a:pt x="798888" y="158054"/>
                  <a:pt x="798888" y="157102"/>
                </a:cubicBezTo>
                <a:cubicBezTo>
                  <a:pt x="797935" y="149482"/>
                  <a:pt x="795078" y="142814"/>
                  <a:pt x="790315" y="13805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" name="Graphic 8" descr="Downward trend graph with solid fill">
            <a:extLst>
              <a:ext uri="{FF2B5EF4-FFF2-40B4-BE49-F238E27FC236}">
                <a16:creationId xmlns:a16="http://schemas.microsoft.com/office/drawing/2014/main" id="{2F39E7A7-E103-44A9-F4CB-EB2FB3DC8A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79902" y="3631575"/>
            <a:ext cx="914400" cy="914400"/>
          </a:xfrm>
          <a:prstGeom prst="rect">
            <a:avLst/>
          </a:prstGeom>
        </p:spPr>
      </p:pic>
      <p:pic>
        <p:nvPicPr>
          <p:cNvPr id="12" name="Graphic 11" descr="Upward trend with solid fill">
            <a:extLst>
              <a:ext uri="{FF2B5EF4-FFF2-40B4-BE49-F238E27FC236}">
                <a16:creationId xmlns:a16="http://schemas.microsoft.com/office/drawing/2014/main" id="{7C9F6B97-0760-7335-B2BB-07B61580D1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91949" y="4589903"/>
            <a:ext cx="914400" cy="914400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B1FFF5E-E3F4-CC1F-0A3C-F374817077DF}"/>
              </a:ext>
            </a:extLst>
          </p:cNvPr>
          <p:cNvSpPr/>
          <p:nvPr/>
        </p:nvSpPr>
        <p:spPr>
          <a:xfrm>
            <a:off x="10706099" y="2912782"/>
            <a:ext cx="647700" cy="647700"/>
          </a:xfrm>
          <a:custGeom>
            <a:avLst/>
            <a:gdLst>
              <a:gd name="connsiteX0" fmla="*/ 57150 w 647700"/>
              <a:gd name="connsiteY0" fmla="*/ 0 h 647700"/>
              <a:gd name="connsiteX1" fmla="*/ 0 w 647700"/>
              <a:gd name="connsiteY1" fmla="*/ 0 h 647700"/>
              <a:gd name="connsiteX2" fmla="*/ 0 w 647700"/>
              <a:gd name="connsiteY2" fmla="*/ 647700 h 647700"/>
              <a:gd name="connsiteX3" fmla="*/ 647700 w 647700"/>
              <a:gd name="connsiteY3" fmla="*/ 647700 h 647700"/>
              <a:gd name="connsiteX4" fmla="*/ 647700 w 647700"/>
              <a:gd name="connsiteY4" fmla="*/ 590550 h 647700"/>
              <a:gd name="connsiteX5" fmla="*/ 57150 w 647700"/>
              <a:gd name="connsiteY5" fmla="*/ 59055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7700" h="647700">
                <a:moveTo>
                  <a:pt x="57150" y="0"/>
                </a:moveTo>
                <a:lnTo>
                  <a:pt x="0" y="0"/>
                </a:lnTo>
                <a:lnTo>
                  <a:pt x="0" y="647700"/>
                </a:lnTo>
                <a:lnTo>
                  <a:pt x="647700" y="647700"/>
                </a:lnTo>
                <a:lnTo>
                  <a:pt x="647700" y="590550"/>
                </a:lnTo>
                <a:lnTo>
                  <a:pt x="57150" y="59055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CE28B08-7125-7D65-6802-0B8E4266C8AB}"/>
              </a:ext>
            </a:extLst>
          </p:cNvPr>
          <p:cNvSpPr txBox="1">
            <a:spLocks/>
          </p:cNvSpPr>
          <p:nvPr/>
        </p:nvSpPr>
        <p:spPr>
          <a:xfrm>
            <a:off x="6460836" y="4721170"/>
            <a:ext cx="4048591" cy="7842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Power Platform, BI, RPA, &amp; AI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   rapidly increasing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FA7D3760-9720-84CC-4A8B-45F125EF7EBC}"/>
              </a:ext>
            </a:extLst>
          </p:cNvPr>
          <p:cNvSpPr txBox="1">
            <a:spLocks/>
          </p:cNvSpPr>
          <p:nvPr/>
        </p:nvSpPr>
        <p:spPr>
          <a:xfrm>
            <a:off x="6460836" y="3831012"/>
            <a:ext cx="4048591" cy="484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Access slowly fading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94BFEF-5024-A64D-6E47-BBD76DE77C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698" y="4117335"/>
            <a:ext cx="3856670" cy="213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5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7" grpId="0" animBg="1"/>
      <p:bldP spid="15" grpId="0" animBg="1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69259-62FC-F9EA-61BC-F12FD1B86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980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62623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3E7A-4EC3-1E4F-0CE9-473E869FE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Started: </a:t>
            </a:r>
            <a:br>
              <a:rPr lang="en-US" dirty="0"/>
            </a:br>
            <a:r>
              <a:rPr lang="en-US" sz="3600" dirty="0"/>
              <a:t>Connect and Clean with Power Query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501C-6471-0843-49E2-CCAA230AD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79224"/>
            <a:ext cx="5499847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All dashboards start by connecting to data</a:t>
            </a:r>
          </a:p>
          <a:p>
            <a:r>
              <a:rPr lang="en-US" dirty="0"/>
              <a:t>Connect to all 12 CSV files (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Monthly Execution Files - CSV Format</a:t>
            </a:r>
            <a:r>
              <a:rPr lang="en-US" dirty="0"/>
              <a:t>) of execution data using the </a:t>
            </a:r>
            <a:r>
              <a:rPr lang="en-US" i="1" dirty="0"/>
              <a:t>Connect to Folder</a:t>
            </a:r>
            <a:r>
              <a:rPr lang="en-US" dirty="0"/>
              <a:t> option</a:t>
            </a:r>
          </a:p>
          <a:p>
            <a:r>
              <a:rPr lang="en-US" dirty="0"/>
              <a:t>Combine the files and apply data cleansing tasks:</a:t>
            </a:r>
          </a:p>
          <a:p>
            <a:pPr lvl="1"/>
            <a:r>
              <a:rPr lang="en-US" dirty="0"/>
              <a:t>Rename execution columns</a:t>
            </a:r>
          </a:p>
          <a:p>
            <a:pPr lvl="1"/>
            <a:r>
              <a:rPr lang="en-US" dirty="0"/>
              <a:t>Replace Values in Commodity</a:t>
            </a:r>
          </a:p>
          <a:p>
            <a:r>
              <a:rPr lang="en-US" dirty="0"/>
              <a:t>Import the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locations</a:t>
            </a:r>
            <a:r>
              <a:rPr lang="en-US" dirty="0"/>
              <a:t> file and apply additional cleansing tasks:</a:t>
            </a:r>
          </a:p>
          <a:p>
            <a:pPr lvl="1"/>
            <a:r>
              <a:rPr lang="en-US" dirty="0"/>
              <a:t>Remove top 2 rows</a:t>
            </a:r>
          </a:p>
          <a:p>
            <a:pPr lvl="1"/>
            <a:r>
              <a:rPr lang="en-US" dirty="0"/>
              <a:t>Clean the Site Name column of excess spaces using the Transform&gt;Clean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9B7ABD3-F8BD-D048-5D87-919B5F409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09" y="3495700"/>
            <a:ext cx="5414391" cy="293173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FF84863-389A-026C-D1D4-924FF40432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740" r="-1873" b="77939"/>
          <a:stretch/>
        </p:blipFill>
        <p:spPr>
          <a:xfrm>
            <a:off x="1951216" y="1757388"/>
            <a:ext cx="2875175" cy="167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40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3E7A-4EC3-1E4F-0CE9-473E869FE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15" y="365125"/>
            <a:ext cx="10750485" cy="1325563"/>
          </a:xfrm>
        </p:spPr>
        <p:txBody>
          <a:bodyPr/>
          <a:lstStyle/>
          <a:p>
            <a:r>
              <a:rPr lang="en-US" dirty="0"/>
              <a:t>Linking Data with the Data Model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A17EE6-4535-1F62-349E-036A92F95D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28" r="29333" b="2769"/>
          <a:stretch/>
        </p:blipFill>
        <p:spPr>
          <a:xfrm>
            <a:off x="838200" y="1690688"/>
            <a:ext cx="6048497" cy="440409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501C-6471-0843-49E2-CCAA230AD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09136" y="2121655"/>
            <a:ext cx="4044664" cy="3404232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/>
              <a:t>Data Models are charts representing links between data</a:t>
            </a:r>
          </a:p>
          <a:p>
            <a:r>
              <a:rPr lang="en-US" sz="2400" dirty="0"/>
              <a:t>Click and drag related fields from one table to another to create relationships between data sources</a:t>
            </a:r>
          </a:p>
          <a:p>
            <a:r>
              <a:rPr lang="en-US" sz="2400" dirty="0"/>
              <a:t>Here, we connected </a:t>
            </a:r>
            <a:r>
              <a:rPr lang="en-US" sz="2400" i="1" dirty="0"/>
              <a:t>locations</a:t>
            </a:r>
            <a:r>
              <a:rPr lang="en-US" sz="2400" dirty="0"/>
              <a:t> from the locations file to </a:t>
            </a:r>
            <a:r>
              <a:rPr lang="en-US" sz="2400" i="1" dirty="0"/>
              <a:t>locations </a:t>
            </a:r>
            <a:r>
              <a:rPr lang="en-US" sz="2400" dirty="0"/>
              <a:t>in the monthly execution data.</a:t>
            </a:r>
          </a:p>
        </p:txBody>
      </p:sp>
    </p:spTree>
    <p:extLst>
      <p:ext uri="{BB962C8B-B14F-4D97-AF65-F5344CB8AC3E}">
        <p14:creationId xmlns:p14="http://schemas.microsoft.com/office/powerpoint/2010/main" val="119212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9979BB5-B4A0-754B-5DF1-AD7808BCC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870" y="1923770"/>
            <a:ext cx="1906902" cy="44517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D03E7A-4EC3-1E4F-0CE9-473E869FE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Visualize:</a:t>
            </a:r>
            <a:br>
              <a:rPr lang="en-US" dirty="0"/>
            </a:br>
            <a:r>
              <a:rPr lang="en-US" sz="3600" dirty="0"/>
              <a:t>Build a Pivot Table, Build a Dashboard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501C-6471-0843-49E2-CCAA230AD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74141" y="1923770"/>
            <a:ext cx="4010891" cy="438121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With Data prepared, visualization is easy!</a:t>
            </a:r>
          </a:p>
          <a:p>
            <a:r>
              <a:rPr lang="en-US" dirty="0"/>
              <a:t>If you can build a pivot table, you</a:t>
            </a:r>
            <a:r>
              <a:rPr lang="en-US" dirty="0">
                <a:sym typeface="Wingdings" panose="05000000000000000000" pitchFamily="2" charset="2"/>
              </a:rPr>
              <a:t> can build a dashboard</a:t>
            </a:r>
          </a:p>
          <a:p>
            <a:r>
              <a:rPr lang="en-US" dirty="0">
                <a:sym typeface="Wingdings" panose="05000000000000000000" pitchFamily="2" charset="2"/>
              </a:rPr>
              <a:t>Choose a visual from the visualizations pane</a:t>
            </a:r>
          </a:p>
          <a:p>
            <a:r>
              <a:rPr lang="en-US" dirty="0">
                <a:sym typeface="Wingdings" panose="05000000000000000000" pitchFamily="2" charset="2"/>
              </a:rPr>
              <a:t>Drag and drop data fields into the data wells</a:t>
            </a:r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D43D96-BE72-A938-C1DA-5A163AC3A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983" y="2159138"/>
            <a:ext cx="5573276" cy="347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68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3E7A-4EC3-1E4F-0CE9-473E869FE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Visualize: </a:t>
            </a:r>
            <a:br>
              <a:rPr lang="en-US" dirty="0"/>
            </a:br>
            <a:r>
              <a:rPr lang="en-US" sz="3600" dirty="0"/>
              <a:t>Focus Attention with Custom Backgrounds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501C-6471-0843-49E2-CCAA230AD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4821" y="1879198"/>
            <a:ext cx="3843778" cy="401371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Organize visuals to focus attention on the data that matters</a:t>
            </a:r>
          </a:p>
          <a:p>
            <a:pPr lvl="1"/>
            <a:r>
              <a:rPr lang="en-US" dirty="0"/>
              <a:t>Sorting</a:t>
            </a:r>
          </a:p>
          <a:p>
            <a:pPr lvl="1"/>
            <a:r>
              <a:rPr lang="en-US" dirty="0"/>
              <a:t>Formatting</a:t>
            </a:r>
          </a:p>
          <a:p>
            <a:pPr lvl="1"/>
            <a:r>
              <a:rPr lang="en-US" dirty="0"/>
              <a:t>Highlighting</a:t>
            </a:r>
          </a:p>
          <a:p>
            <a:pPr lvl="1"/>
            <a:r>
              <a:rPr lang="en-US" dirty="0"/>
              <a:t>Renaming</a:t>
            </a:r>
          </a:p>
          <a:p>
            <a:r>
              <a:rPr lang="en-US" dirty="0"/>
              <a:t>Generate custom backgrounds in PowerPoint </a:t>
            </a:r>
          </a:p>
          <a:p>
            <a:r>
              <a:rPr lang="en-US" dirty="0"/>
              <a:t>Center pages around answering a </a:t>
            </a:r>
            <a:r>
              <a:rPr lang="en-US" i="1" dirty="0">
                <a:solidFill>
                  <a:srgbClr val="C00000"/>
                </a:solidFill>
              </a:rPr>
              <a:t>single question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765A79-35EF-2746-7A46-7F27970D9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96" y="1879198"/>
            <a:ext cx="6882912" cy="4013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3E7A-4EC3-1E4F-0CE9-473E869FE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Iconic/Sensory Memory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501C-6471-0843-49E2-CCAA230AD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2551" y="2124528"/>
            <a:ext cx="10515600" cy="661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Visualization helps people </a:t>
            </a:r>
            <a:r>
              <a:rPr lang="en-US" i="1" dirty="0"/>
              <a:t>remember </a:t>
            </a:r>
            <a:r>
              <a:rPr lang="en-US" dirty="0"/>
              <a:t>your data</a:t>
            </a:r>
          </a:p>
        </p:txBody>
      </p:sp>
      <p:pic>
        <p:nvPicPr>
          <p:cNvPr id="5" name="Picture 4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0A15B2A5-C13D-ABFD-9EFE-01611667ED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92" y="2793864"/>
            <a:ext cx="9405120" cy="2745467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28988BC-D49C-D356-7944-AD68B2D62FE9}"/>
              </a:ext>
            </a:extLst>
          </p:cNvPr>
          <p:cNvSpPr txBox="1">
            <a:spLocks/>
          </p:cNvSpPr>
          <p:nvPr/>
        </p:nvSpPr>
        <p:spPr>
          <a:xfrm>
            <a:off x="1818691" y="5460439"/>
            <a:ext cx="1946485" cy="661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½ Second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2F5A4D8-6297-7EB9-A967-70D137F4B1C1}"/>
              </a:ext>
            </a:extLst>
          </p:cNvPr>
          <p:cNvSpPr txBox="1">
            <a:spLocks/>
          </p:cNvSpPr>
          <p:nvPr/>
        </p:nvSpPr>
        <p:spPr>
          <a:xfrm>
            <a:off x="5020236" y="5460439"/>
            <a:ext cx="2312893" cy="661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Minutes/Days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2BD867D-B396-7FE1-C658-BBF320519DD4}"/>
              </a:ext>
            </a:extLst>
          </p:cNvPr>
          <p:cNvSpPr txBox="1">
            <a:spLocks/>
          </p:cNvSpPr>
          <p:nvPr/>
        </p:nvSpPr>
        <p:spPr>
          <a:xfrm>
            <a:off x="9170894" y="5460438"/>
            <a:ext cx="1568825" cy="661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Years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686F092D-3994-4C37-2B83-1B0CC5B20F1C}"/>
              </a:ext>
            </a:extLst>
          </p:cNvPr>
          <p:cNvSpPr txBox="1">
            <a:spLocks/>
          </p:cNvSpPr>
          <p:nvPr/>
        </p:nvSpPr>
        <p:spPr>
          <a:xfrm>
            <a:off x="1092551" y="1455192"/>
            <a:ext cx="10515600" cy="661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Spreadsheet-style numbers rarely convert to other types of memory</a:t>
            </a:r>
          </a:p>
        </p:txBody>
      </p:sp>
    </p:spTree>
    <p:extLst>
      <p:ext uri="{BB962C8B-B14F-4D97-AF65-F5344CB8AC3E}">
        <p14:creationId xmlns:p14="http://schemas.microsoft.com/office/powerpoint/2010/main" val="2444880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3E7A-4EC3-1E4F-0CE9-473E869FE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501C-6471-0843-49E2-CCAA230AD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4424" y="846571"/>
            <a:ext cx="6813176" cy="33399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DAX = Data Analysis Expressions</a:t>
            </a:r>
          </a:p>
          <a:p>
            <a:r>
              <a:rPr lang="en-US" dirty="0"/>
              <a:t>DAX is the formula language of Power BI</a:t>
            </a:r>
          </a:p>
          <a:p>
            <a:pPr lvl="1"/>
            <a:r>
              <a:rPr lang="en-US" dirty="0"/>
              <a:t>Generates calculations</a:t>
            </a:r>
          </a:p>
          <a:p>
            <a:pPr lvl="1"/>
            <a:r>
              <a:rPr lang="en-US" dirty="0"/>
              <a:t>More complex analysis</a:t>
            </a:r>
          </a:p>
          <a:p>
            <a:pPr lvl="1"/>
            <a:r>
              <a:rPr lang="en-US" dirty="0"/>
              <a:t>Like Excel functions, but gets tricky fast</a:t>
            </a:r>
          </a:p>
          <a:p>
            <a:r>
              <a:rPr lang="en-US" dirty="0"/>
              <a:t>We build a calculation for Total Obligations by generating a New Measure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45806D-4E2B-D0AD-F2C7-1EDF0022A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03" y="1546924"/>
            <a:ext cx="2262415" cy="244486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15CEC5C-1B83-5E04-BBD2-43A1E3AF12B3}"/>
              </a:ext>
            </a:extLst>
          </p:cNvPr>
          <p:cNvSpPr/>
          <p:nvPr/>
        </p:nvSpPr>
        <p:spPr>
          <a:xfrm>
            <a:off x="1170031" y="2072668"/>
            <a:ext cx="1026322" cy="1567003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632D98-8878-9F10-CC50-B3155409A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203" y="4115689"/>
            <a:ext cx="6049219" cy="189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3E7A-4EC3-1E4F-0CE9-473E869FE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 to Communicate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501C-6471-0843-49E2-CCAA230AD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40706" y="1529393"/>
            <a:ext cx="3913094" cy="4297666"/>
          </a:xfrm>
        </p:spPr>
        <p:txBody>
          <a:bodyPr>
            <a:normAutofit/>
          </a:bodyPr>
          <a:lstStyle/>
          <a:p>
            <a:r>
              <a:rPr lang="en-US" dirty="0"/>
              <a:t>Feedback from our students:</a:t>
            </a:r>
          </a:p>
          <a:p>
            <a:pPr lvl="1"/>
            <a:r>
              <a:rPr lang="en-US" dirty="0"/>
              <a:t>How does visualization benefit us beyond a spreadsheet?</a:t>
            </a:r>
          </a:p>
          <a:p>
            <a:pPr lvl="1"/>
            <a:r>
              <a:rPr lang="en-US" dirty="0"/>
              <a:t>How can we use visualization to identify invoice fraud with </a:t>
            </a:r>
            <a:r>
              <a:rPr lang="en-US" dirty="0" err="1"/>
              <a:t>Benford’s</a:t>
            </a:r>
            <a:r>
              <a:rPr lang="en-US" dirty="0"/>
              <a:t> law?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97E71D-57F9-C1D0-9302-1988C2F1D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977" y="1834123"/>
            <a:ext cx="4653860" cy="26504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118561-B98B-D64B-7538-A8AC9C56C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576" y="3152605"/>
            <a:ext cx="4559437" cy="277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3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3E7A-4EC3-1E4F-0CE9-473E869FE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 Ahead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A501C-6471-0843-49E2-CCAA230AD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144" y="1690688"/>
            <a:ext cx="3523131" cy="3963748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C00000"/>
                </a:solidFill>
              </a:rPr>
              <a:t>Data is nothing without action</a:t>
            </a:r>
          </a:p>
          <a:p>
            <a:r>
              <a:rPr lang="en-US" dirty="0"/>
              <a:t>Integrate Power Apps to Power BI for writeback tasks</a:t>
            </a:r>
          </a:p>
          <a:p>
            <a:r>
              <a:rPr lang="en-US" dirty="0"/>
              <a:t>Writeback to view records, edit the data, add notes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directly from the dashboard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C766D3-37E1-F111-FF3F-6D10FBBD0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055420" cy="375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73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ksouth w/o Copyright">
  <a:themeElements>
    <a:clrScheme name="Teksouth">
      <a:dk1>
        <a:srgbClr val="232D58"/>
      </a:dk1>
      <a:lt1>
        <a:srgbClr val="F9F4F1"/>
      </a:lt1>
      <a:dk2>
        <a:srgbClr val="447CAD"/>
      </a:dk2>
      <a:lt2>
        <a:srgbClr val="F9F4F1"/>
      </a:lt2>
      <a:accent1>
        <a:srgbClr val="232D58"/>
      </a:accent1>
      <a:accent2>
        <a:srgbClr val="AE1F27"/>
      </a:accent2>
      <a:accent3>
        <a:srgbClr val="F9F4F1"/>
      </a:accent3>
      <a:accent4>
        <a:srgbClr val="CA2026"/>
      </a:accent4>
      <a:accent5>
        <a:srgbClr val="447CAD"/>
      </a:accent5>
      <a:accent6>
        <a:srgbClr val="232D58"/>
      </a:accent6>
      <a:hlink>
        <a:srgbClr val="447CAD"/>
      </a:hlink>
      <a:folHlink>
        <a:srgbClr val="232D58"/>
      </a:folHlink>
    </a:clrScheme>
    <a:fontScheme name="Custom 1">
      <a:majorFont>
        <a:latin typeface="Rubik Semi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ksouth" id="{1EA4858D-2B60-4E0D-B9BF-7D293A3AC726}" vid="{6A7C5D87-35AE-4B38-A2DE-217E472499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6F242FBF917149B1AE6268FB2C5B80" ma:contentTypeVersion="0" ma:contentTypeDescription="Create a new document." ma:contentTypeScope="" ma:versionID="3ea04e57c6af91a6fb551b8606a637c0">
  <xsd:schema xmlns:xsd="http://www.w3.org/2001/XMLSchema" xmlns:xs="http://www.w3.org/2001/XMLSchema" xmlns:p="http://schemas.microsoft.com/office/2006/metadata/properties" xmlns:ns2="11ae6303-ae6a-42d8-87b6-d990b20d0d53" targetNamespace="http://schemas.microsoft.com/office/2006/metadata/properties" ma:root="true" ma:fieldsID="c75da6c6ce024cc38d1b3a8adc8fdaf4" ns2:_="">
    <xsd:import namespace="11ae6303-ae6a-42d8-87b6-d990b20d0d5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ae6303-ae6a-42d8-87b6-d990b20d0d5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11ae6303-ae6a-42d8-87b6-d990b20d0d53">J24NRMYEA7Z6-178938235-188</_dlc_DocId>
    <_dlc_DocIdUrl xmlns="11ae6303-ae6a-42d8-87b6-d990b20d0d53">
      <Url>https://home.teksouth.com/Marketing/_layouts/15/DocIdRedir.aspx?ID=J24NRMYEA7Z6-178938235-188</Url>
      <Description>J24NRMYEA7Z6-178938235-188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181DD9-7150-450F-B035-E16013C7A5D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DC8DF71-DF10-46C6-9C7E-E052CDD17B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ae6303-ae6a-42d8-87b6-d990b20d0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C35568-992B-494E-A986-DB6A71327437}">
  <ds:schemaRefs>
    <ds:schemaRef ds:uri="http://schemas.microsoft.com/office/2006/metadata/properties"/>
    <ds:schemaRef ds:uri="http://schemas.microsoft.com/office/infopath/2007/PartnerControls"/>
    <ds:schemaRef ds:uri="11ae6303-ae6a-42d8-87b6-d990b20d0d53"/>
  </ds:schemaRefs>
</ds:datastoreItem>
</file>

<file path=customXml/itemProps4.xml><?xml version="1.0" encoding="utf-8"?>
<ds:datastoreItem xmlns:ds="http://schemas.openxmlformats.org/officeDocument/2006/customXml" ds:itemID="{E302DCBE-A270-4EB0-9FD6-F815B0B886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Teksouth</Template>
  <TotalTime>28524</TotalTime>
  <Words>400</Words>
  <Application>Microsoft Office PowerPoint</Application>
  <PresentationFormat>Widescreen</PresentationFormat>
  <Paragraphs>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Poppins</vt:lpstr>
      <vt:lpstr>Poppins Medium</vt:lpstr>
      <vt:lpstr>Rubik SemiBold</vt:lpstr>
      <vt:lpstr>Tw Cen MT</vt:lpstr>
      <vt:lpstr>Teksouth w/o Copyright</vt:lpstr>
      <vt:lpstr>Microsoft BI Tools Power Query, Data Models, and Power BI</vt:lpstr>
      <vt:lpstr>Getting Started:  Connect and Clean with Power Query</vt:lpstr>
      <vt:lpstr>Linking Data with the Data Model</vt:lpstr>
      <vt:lpstr>Visualize: Build a Pivot Table, Build a Dashboard</vt:lpstr>
      <vt:lpstr>Visualize:  Focus Attention with Custom Backgrounds</vt:lpstr>
      <vt:lpstr>Iconic/Sensory Memory</vt:lpstr>
      <vt:lpstr>Calculate</vt:lpstr>
      <vt:lpstr>Visualize to Communicate</vt:lpstr>
      <vt:lpstr>Way Ahead</vt:lpstr>
      <vt:lpstr>The Future:  How Are Dashboard University Requests Evolving?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Molly Moon</dc:creator>
  <cp:lastModifiedBy>Ben Cella</cp:lastModifiedBy>
  <cp:revision>36</cp:revision>
  <dcterms:created xsi:type="dcterms:W3CDTF">2023-02-15T02:49:25Z</dcterms:created>
  <dcterms:modified xsi:type="dcterms:W3CDTF">2023-05-31T03:54:30Z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0x010100626F242FBF917149B1AE6268FB2C5B80</vt:lpwstr>
  </property>
  <property fmtid="{D5CDD505-2E9C-101B-9397-08002B2CF9AE}" pid="3" name="_dlc_DocIdItemGuid">
    <vt:lpwstr>d7008827-4b88-410b-85e6-0cfd4f98e568</vt:lpwstr>
  </property>
</Properties>
</file>