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5"/>
  </p:sldMasterIdLst>
  <p:notesMasterIdLst>
    <p:notesMasterId r:id="rId31"/>
  </p:notesMasterIdLst>
  <p:sldIdLst>
    <p:sldId id="315" r:id="rId6"/>
    <p:sldId id="361" r:id="rId7"/>
    <p:sldId id="335" r:id="rId8"/>
    <p:sldId id="333" r:id="rId9"/>
    <p:sldId id="362" r:id="rId10"/>
    <p:sldId id="313" r:id="rId11"/>
    <p:sldId id="367" r:id="rId12"/>
    <p:sldId id="317" r:id="rId13"/>
    <p:sldId id="321" r:id="rId14"/>
    <p:sldId id="365" r:id="rId15"/>
    <p:sldId id="334" r:id="rId16"/>
    <p:sldId id="312" r:id="rId17"/>
    <p:sldId id="318" r:id="rId18"/>
    <p:sldId id="366" r:id="rId19"/>
    <p:sldId id="368" r:id="rId20"/>
    <p:sldId id="355" r:id="rId21"/>
    <p:sldId id="349" r:id="rId22"/>
    <p:sldId id="359" r:id="rId23"/>
    <p:sldId id="338" r:id="rId24"/>
    <p:sldId id="360" r:id="rId25"/>
    <p:sldId id="357" r:id="rId26"/>
    <p:sldId id="347" r:id="rId27"/>
    <p:sldId id="353" r:id="rId28"/>
    <p:sldId id="354" r:id="rId29"/>
    <p:sldId id="26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CAD"/>
    <a:srgbClr val="FFFFFF"/>
    <a:srgbClr val="99CC00"/>
    <a:srgbClr val="339966"/>
    <a:srgbClr val="9193A0"/>
    <a:srgbClr val="CC6600"/>
    <a:srgbClr val="000000"/>
    <a:srgbClr val="F2F2F2"/>
    <a:srgbClr val="548235"/>
    <a:srgbClr val="232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2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4194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E9657-07F1-4328-A43E-332C9EE2E10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CDA78-5CAD-4180-BD00-03F4D2065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8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F63A8-E2C5-438B-9FDD-403B2246D4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73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D9C2E-9925-49BB-B1D5-0EB1FC1D72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26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me its under Editing.  On the gov computer, the option shows as its own tab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D9C2E-9925-49BB-B1D5-0EB1FC1D72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20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Leave Calendar</a:t>
            </a:r>
          </a:p>
          <a:p>
            <a:r>
              <a:rPr lang="en-US" dirty="0"/>
              <a:t>Pros</a:t>
            </a:r>
          </a:p>
          <a:p>
            <a:r>
              <a:rPr lang="en-US" dirty="0"/>
              <a:t>Integrated with outlook for organizer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Cons</a:t>
            </a:r>
          </a:p>
          <a:p>
            <a:r>
              <a:rPr lang="en-US" dirty="0"/>
              <a:t>As manager, want to add subordinates leave to calendar without adding to my own.</a:t>
            </a:r>
          </a:p>
          <a:p>
            <a:r>
              <a:rPr lang="en-US" dirty="0"/>
              <a:t>Can’t view whole month at once</a:t>
            </a:r>
          </a:p>
          <a:p>
            <a:r>
              <a:rPr lang="en-US" dirty="0"/>
              <a:t>Can’t apply conditional formatting </a:t>
            </a:r>
          </a:p>
          <a:p>
            <a:r>
              <a:rPr lang="en-US" dirty="0"/>
              <a:t>Not available in private channels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D9C2E-9925-49BB-B1D5-0EB1FC1D72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86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Cases: Issue Tracker / Leave Calendar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D9C2E-9925-49BB-B1D5-0EB1FC1D72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72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– links to organization.  Can’t sort by last name.</a:t>
            </a:r>
          </a:p>
          <a:p>
            <a:r>
              <a:rPr lang="en-US" dirty="0"/>
              <a:t>Choice – forces consistency so can apply conditional formatting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D9C2E-9925-49BB-B1D5-0EB1FC1D72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43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– links to organization.  Can’t sort by last name.</a:t>
            </a:r>
          </a:p>
          <a:p>
            <a:r>
              <a:rPr lang="en-US" dirty="0"/>
              <a:t>Choice – forces consistency so can apply conditional formatting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D9C2E-9925-49BB-B1D5-0EB1FC1D72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0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F0A865F2-1456-B4A1-B8B4-30FB9EF18668}"/>
              </a:ext>
            </a:extLst>
          </p:cNvPr>
          <p:cNvSpPr txBox="1">
            <a:spLocks/>
          </p:cNvSpPr>
          <p:nvPr userDrawn="1"/>
        </p:nvSpPr>
        <p:spPr>
          <a:xfrm>
            <a:off x="1524000" y="336403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Poppins Medium" panose="00000600000000000000" pitchFamily="2" charset="0"/>
                <a:ea typeface="+mn-ea"/>
                <a:cs typeface="Poppins Medium" panose="000006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4DA73A2-5935-93BF-0FDE-9E9EF4CE20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50813" y="2395498"/>
            <a:ext cx="6690374" cy="90830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21A1BD-3402-156C-2763-E8DDD1616903}"/>
              </a:ext>
            </a:extLst>
          </p:cNvPr>
          <p:cNvCxnSpPr/>
          <p:nvPr userDrawn="1"/>
        </p:nvCxnSpPr>
        <p:spPr>
          <a:xfrm>
            <a:off x="0" y="5724751"/>
            <a:ext cx="347003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D853110E-CA29-7859-AEB5-422E80AAF03C}"/>
              </a:ext>
            </a:extLst>
          </p:cNvPr>
          <p:cNvSpPr/>
          <p:nvPr userDrawn="1"/>
        </p:nvSpPr>
        <p:spPr>
          <a:xfrm rot="10800000">
            <a:off x="10189744" y="-1041758"/>
            <a:ext cx="3126153" cy="2879965"/>
          </a:xfrm>
          <a:prstGeom prst="arc">
            <a:avLst>
              <a:gd name="adj1" fmla="val 15124380"/>
              <a:gd name="adj2" fmla="val 903219"/>
            </a:avLst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DDDEA37-8694-B93C-5B78-FE7025F5F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42900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72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BEA2-A65D-401E-B923-0AE3AE89001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0A0B-3CCD-41CE-AE53-91DAEBF9276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94CC16-0615-EDE8-A0EE-3257396591E9}"/>
              </a:ext>
            </a:extLst>
          </p:cNvPr>
          <p:cNvCxnSpPr/>
          <p:nvPr userDrawn="1"/>
        </p:nvCxnSpPr>
        <p:spPr>
          <a:xfrm>
            <a:off x="0" y="5724751"/>
            <a:ext cx="347003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A7C2711A-355A-5C01-A70A-2A89FCACC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6980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“Quote”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4A4E43-61EE-2CF8-7498-235FE6A88442}"/>
              </a:ext>
            </a:extLst>
          </p:cNvPr>
          <p:cNvGrpSpPr/>
          <p:nvPr userDrawn="1"/>
        </p:nvGrpSpPr>
        <p:grpSpPr>
          <a:xfrm>
            <a:off x="9405106" y="6311901"/>
            <a:ext cx="2574806" cy="546100"/>
            <a:chOff x="9405106" y="6311901"/>
            <a:chExt cx="2574806" cy="546100"/>
          </a:xfrm>
        </p:grpSpPr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47933C97-7382-AB48-B092-12925564A2DA}"/>
                </a:ext>
              </a:extLst>
            </p:cNvPr>
            <p:cNvSpPr/>
            <p:nvPr/>
          </p:nvSpPr>
          <p:spPr>
            <a:xfrm>
              <a:off x="9405106" y="6311901"/>
              <a:ext cx="2574806" cy="546100"/>
            </a:xfrm>
            <a:prstGeom prst="round2SameRect">
              <a:avLst/>
            </a:prstGeom>
            <a:solidFill>
              <a:srgbClr val="232D58"/>
            </a:solidFill>
            <a:ln>
              <a:solidFill>
                <a:srgbClr val="232D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 black and white sign&#10;&#10;Description automatically generated with low confidence">
              <a:extLst>
                <a:ext uri="{FF2B5EF4-FFF2-40B4-BE49-F238E27FC236}">
                  <a16:creationId xmlns:a16="http://schemas.microsoft.com/office/drawing/2014/main" id="{EC6F5AE8-CE72-2878-45A6-8B9990619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8390" y="6381671"/>
              <a:ext cx="2328239" cy="428356"/>
            </a:xfrm>
            <a:prstGeom prst="rect">
              <a:avLst/>
            </a:prstGeom>
          </p:spPr>
        </p:pic>
      </p:grpSp>
      <p:sp>
        <p:nvSpPr>
          <p:cNvPr id="14" name="Arc 13">
            <a:extLst>
              <a:ext uri="{FF2B5EF4-FFF2-40B4-BE49-F238E27FC236}">
                <a16:creationId xmlns:a16="http://schemas.microsoft.com/office/drawing/2014/main" id="{663F8264-08D4-6948-5D02-597331BF80E3}"/>
              </a:ext>
            </a:extLst>
          </p:cNvPr>
          <p:cNvSpPr/>
          <p:nvPr userDrawn="1"/>
        </p:nvSpPr>
        <p:spPr>
          <a:xfrm rot="10800000">
            <a:off x="10189744" y="-1041758"/>
            <a:ext cx="3126153" cy="2879965"/>
          </a:xfrm>
          <a:prstGeom prst="arc">
            <a:avLst>
              <a:gd name="adj1" fmla="val 15124380"/>
              <a:gd name="adj2" fmla="val 903219"/>
            </a:avLst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3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BEA2-A65D-401E-B923-0AE3AE89001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0A0B-3CCD-41CE-AE53-91DAEBF9276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94CC16-0615-EDE8-A0EE-3257396591E9}"/>
              </a:ext>
            </a:extLst>
          </p:cNvPr>
          <p:cNvCxnSpPr/>
          <p:nvPr userDrawn="1"/>
        </p:nvCxnSpPr>
        <p:spPr>
          <a:xfrm>
            <a:off x="0" y="5724751"/>
            <a:ext cx="347003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A7C2711A-355A-5C01-A70A-2A89FCACC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6980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“Quote”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83CA39EB-FCE5-98A0-0A6D-5D5B39663B67}"/>
              </a:ext>
            </a:extLst>
          </p:cNvPr>
          <p:cNvSpPr/>
          <p:nvPr userDrawn="1"/>
        </p:nvSpPr>
        <p:spPr>
          <a:xfrm rot="10800000">
            <a:off x="10189744" y="-1041758"/>
            <a:ext cx="3126153" cy="2879965"/>
          </a:xfrm>
          <a:prstGeom prst="arc">
            <a:avLst>
              <a:gd name="adj1" fmla="val 15124380"/>
              <a:gd name="adj2" fmla="val 903219"/>
            </a:avLst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43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BEA2-A65D-401E-B923-0AE3AE89001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0A0B-3CCD-41CE-AE53-91DAEBF9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5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BEA2-A65D-401E-B923-0AE3AE89001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0A0B-3CCD-41CE-AE53-91DAEBF9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43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B4DFE19F-35DC-01D5-9796-A7D16407A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089A1F-989C-C1BD-BF05-ADEDE64680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868362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9DD11-4EB5-2941-8FC2-A37DF88EF5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9644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w Cen MT" panose="020B06020201040206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887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984D58-85C2-32C2-B916-F6E58BFDBE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ABD954-ADF4-A0BA-2978-70EC761121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44C0B-9809-8EC0-E62B-DBDD814E095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72446-9635-845F-CEB1-59F990D15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9995-3503-4081-8A8A-771885D00D3F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AF029-D290-609D-8775-CDA56C4D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49260-C2A2-BA98-9F31-3B04899C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FDB-AE77-44C3-91BF-EDB32D26E7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49AA3BCB-153C-0EDF-CA4E-178FCEEFF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42900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2AA6DF-400A-3ABD-D2DA-00A6DDDD7F4F}"/>
              </a:ext>
            </a:extLst>
          </p:cNvPr>
          <p:cNvCxnSpPr/>
          <p:nvPr userDrawn="1"/>
        </p:nvCxnSpPr>
        <p:spPr>
          <a:xfrm>
            <a:off x="-62523" y="5736492"/>
            <a:ext cx="347003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4D5EC635-BE62-5711-6CDA-5461E2F499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6033" y="2282091"/>
            <a:ext cx="6499933" cy="1195875"/>
          </a:xfrm>
          <a:prstGeom prst="rect">
            <a:avLst/>
          </a:prstGeom>
        </p:spPr>
      </p:pic>
      <p:sp>
        <p:nvSpPr>
          <p:cNvPr id="2" name="Arc 1">
            <a:extLst>
              <a:ext uri="{FF2B5EF4-FFF2-40B4-BE49-F238E27FC236}">
                <a16:creationId xmlns:a16="http://schemas.microsoft.com/office/drawing/2014/main" id="{7DC052C5-9BE7-D3A3-B9C4-78035E35796D}"/>
              </a:ext>
            </a:extLst>
          </p:cNvPr>
          <p:cNvSpPr/>
          <p:nvPr userDrawn="1"/>
        </p:nvSpPr>
        <p:spPr>
          <a:xfrm rot="10800000">
            <a:off x="10189744" y="-1041758"/>
            <a:ext cx="3126153" cy="2879965"/>
          </a:xfrm>
          <a:prstGeom prst="arc">
            <a:avLst>
              <a:gd name="adj1" fmla="val 15124380"/>
              <a:gd name="adj2" fmla="val 903219"/>
            </a:avLst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8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 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>
            <a:extLst>
              <a:ext uri="{FF2B5EF4-FFF2-40B4-BE49-F238E27FC236}">
                <a16:creationId xmlns:a16="http://schemas.microsoft.com/office/drawing/2014/main" id="{61053917-B2E2-AD6C-77A5-C9BCFBD314B0}"/>
              </a:ext>
            </a:extLst>
          </p:cNvPr>
          <p:cNvSpPr/>
          <p:nvPr userDrawn="1"/>
        </p:nvSpPr>
        <p:spPr>
          <a:xfrm rot="10800000">
            <a:off x="10189744" y="-1041758"/>
            <a:ext cx="3126153" cy="2879965"/>
          </a:xfrm>
          <a:prstGeom prst="arc">
            <a:avLst>
              <a:gd name="adj1" fmla="val 15124380"/>
              <a:gd name="adj2" fmla="val 903219"/>
            </a:avLst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1EDB6E1E-C147-AF36-8DD9-97CD1C4F3F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6033" y="2282091"/>
            <a:ext cx="6499933" cy="119587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1891BC98-6284-F57F-0878-8732310C6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42900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692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047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11079"/>
            <a:ext cx="10515600" cy="52658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D31C7B-D265-3959-2628-7A483C6C851B}"/>
              </a:ext>
            </a:extLst>
          </p:cNvPr>
          <p:cNvGrpSpPr/>
          <p:nvPr userDrawn="1"/>
        </p:nvGrpSpPr>
        <p:grpSpPr>
          <a:xfrm>
            <a:off x="9405106" y="6311901"/>
            <a:ext cx="2574806" cy="546100"/>
            <a:chOff x="9405106" y="6311901"/>
            <a:chExt cx="2574806" cy="546100"/>
          </a:xfrm>
        </p:grpSpPr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C1A321D2-A6D2-A3F0-C92E-9AC0BEAA593C}"/>
                </a:ext>
              </a:extLst>
            </p:cNvPr>
            <p:cNvSpPr/>
            <p:nvPr/>
          </p:nvSpPr>
          <p:spPr>
            <a:xfrm>
              <a:off x="9405106" y="6311901"/>
              <a:ext cx="2574806" cy="546100"/>
            </a:xfrm>
            <a:prstGeom prst="round2SameRect">
              <a:avLst/>
            </a:prstGeom>
            <a:solidFill>
              <a:srgbClr val="232D58"/>
            </a:solidFill>
            <a:ln>
              <a:solidFill>
                <a:srgbClr val="232D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black and white sign&#10;&#10;Description automatically generated with low confidence">
              <a:extLst>
                <a:ext uri="{FF2B5EF4-FFF2-40B4-BE49-F238E27FC236}">
                  <a16:creationId xmlns:a16="http://schemas.microsoft.com/office/drawing/2014/main" id="{9D993776-8BE5-69E8-711B-F52DA3E65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8390" y="6381671"/>
              <a:ext cx="2328239" cy="428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828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BEA2-A65D-401E-B923-0AE3AE89001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0A0B-3CCD-41CE-AE53-91DAEBF9276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D31C7B-D265-3959-2628-7A483C6C851B}"/>
              </a:ext>
            </a:extLst>
          </p:cNvPr>
          <p:cNvGrpSpPr/>
          <p:nvPr userDrawn="1"/>
        </p:nvGrpSpPr>
        <p:grpSpPr>
          <a:xfrm>
            <a:off x="9405106" y="6311901"/>
            <a:ext cx="2574806" cy="546100"/>
            <a:chOff x="9405106" y="6311901"/>
            <a:chExt cx="2574806" cy="546100"/>
          </a:xfrm>
        </p:grpSpPr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C1A321D2-A6D2-A3F0-C92E-9AC0BEAA593C}"/>
                </a:ext>
              </a:extLst>
            </p:cNvPr>
            <p:cNvSpPr/>
            <p:nvPr/>
          </p:nvSpPr>
          <p:spPr>
            <a:xfrm>
              <a:off x="9405106" y="6311901"/>
              <a:ext cx="2574806" cy="546100"/>
            </a:xfrm>
            <a:prstGeom prst="round2SameRect">
              <a:avLst/>
            </a:prstGeom>
            <a:solidFill>
              <a:srgbClr val="232D58"/>
            </a:solidFill>
            <a:ln>
              <a:solidFill>
                <a:srgbClr val="232D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black and white sign&#10;&#10;Description automatically generated with low confidence">
              <a:extLst>
                <a:ext uri="{FF2B5EF4-FFF2-40B4-BE49-F238E27FC236}">
                  <a16:creationId xmlns:a16="http://schemas.microsoft.com/office/drawing/2014/main" id="{9D993776-8BE5-69E8-711B-F52DA3E65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8390" y="6381671"/>
              <a:ext cx="2328239" cy="428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721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BEA2-A65D-401E-B923-0AE3AE89001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0A0B-3CCD-41CE-AE53-91DAEBF92769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9D3B48-60F9-C2A2-E88D-E2AF26D7173A}"/>
              </a:ext>
            </a:extLst>
          </p:cNvPr>
          <p:cNvGrpSpPr/>
          <p:nvPr userDrawn="1"/>
        </p:nvGrpSpPr>
        <p:grpSpPr>
          <a:xfrm>
            <a:off x="9405106" y="6311901"/>
            <a:ext cx="2574806" cy="546100"/>
            <a:chOff x="9405106" y="6311901"/>
            <a:chExt cx="2574806" cy="546100"/>
          </a:xfrm>
        </p:grpSpPr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id="{195CC30E-4408-000E-5C0D-155C8E4C1389}"/>
                </a:ext>
              </a:extLst>
            </p:cNvPr>
            <p:cNvSpPr/>
            <p:nvPr/>
          </p:nvSpPr>
          <p:spPr>
            <a:xfrm>
              <a:off x="9405106" y="6311901"/>
              <a:ext cx="2574806" cy="546100"/>
            </a:xfrm>
            <a:prstGeom prst="round2SameRect">
              <a:avLst/>
            </a:prstGeom>
            <a:solidFill>
              <a:srgbClr val="232D58"/>
            </a:solidFill>
            <a:ln>
              <a:solidFill>
                <a:srgbClr val="232D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A black and white sign&#10;&#10;Description automatically generated with low confidence">
              <a:extLst>
                <a:ext uri="{FF2B5EF4-FFF2-40B4-BE49-F238E27FC236}">
                  <a16:creationId xmlns:a16="http://schemas.microsoft.com/office/drawing/2014/main" id="{86B05B94-4FEC-BA2D-83C1-92255F266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8390" y="6381671"/>
              <a:ext cx="2328239" cy="428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458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7C8289-1DC2-6EB9-23F8-75A1C032E419}"/>
              </a:ext>
            </a:extLst>
          </p:cNvPr>
          <p:cNvSpPr/>
          <p:nvPr userDrawn="1"/>
        </p:nvSpPr>
        <p:spPr>
          <a:xfrm>
            <a:off x="6844683" y="1"/>
            <a:ext cx="534731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5845097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12667" y="1734498"/>
            <a:ext cx="316422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12667" y="2572235"/>
            <a:ext cx="316422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BEA2-A65D-401E-B923-0AE3AE89001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0A0B-3CCD-41CE-AE53-91DAEBF9276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260082-F7AA-0C78-3ACA-241E548D26E1}"/>
              </a:ext>
            </a:extLst>
          </p:cNvPr>
          <p:cNvGrpSpPr/>
          <p:nvPr userDrawn="1"/>
        </p:nvGrpSpPr>
        <p:grpSpPr>
          <a:xfrm>
            <a:off x="9405106" y="6311901"/>
            <a:ext cx="2574806" cy="546100"/>
            <a:chOff x="9405106" y="6311901"/>
            <a:chExt cx="2574806" cy="546100"/>
          </a:xfrm>
        </p:grpSpPr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A5F80695-6272-F20B-7B6B-2C881FE0042D}"/>
                </a:ext>
              </a:extLst>
            </p:cNvPr>
            <p:cNvSpPr/>
            <p:nvPr/>
          </p:nvSpPr>
          <p:spPr>
            <a:xfrm>
              <a:off x="9405106" y="6311901"/>
              <a:ext cx="2574806" cy="546100"/>
            </a:xfrm>
            <a:prstGeom prst="round2SameRect">
              <a:avLst/>
            </a:prstGeom>
            <a:solidFill>
              <a:srgbClr val="232D58"/>
            </a:solidFill>
            <a:ln>
              <a:solidFill>
                <a:srgbClr val="232D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A black and white sign&#10;&#10;Description automatically generated with low confidence">
              <a:extLst>
                <a:ext uri="{FF2B5EF4-FFF2-40B4-BE49-F238E27FC236}">
                  <a16:creationId xmlns:a16="http://schemas.microsoft.com/office/drawing/2014/main" id="{7EF1601F-FDFC-FF7E-7CA1-347B6E562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8390" y="6381671"/>
              <a:ext cx="2328239" cy="428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283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7C8289-1DC2-6EB9-23F8-75A1C032E419}"/>
              </a:ext>
            </a:extLst>
          </p:cNvPr>
          <p:cNvSpPr/>
          <p:nvPr userDrawn="1"/>
        </p:nvSpPr>
        <p:spPr>
          <a:xfrm>
            <a:off x="6844683" y="1"/>
            <a:ext cx="5347317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5845097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12667" y="1734498"/>
            <a:ext cx="316422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12667" y="2572235"/>
            <a:ext cx="316422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BEA2-A65D-401E-B923-0AE3AE89001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0A0B-3CCD-41CE-AE53-91DAEBF9276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C018D7-ABBA-DED9-4CF0-BB8750F131E9}"/>
              </a:ext>
            </a:extLst>
          </p:cNvPr>
          <p:cNvGrpSpPr/>
          <p:nvPr userDrawn="1"/>
        </p:nvGrpSpPr>
        <p:grpSpPr>
          <a:xfrm>
            <a:off x="9405106" y="6311901"/>
            <a:ext cx="2574806" cy="546100"/>
            <a:chOff x="9405106" y="6311901"/>
            <a:chExt cx="2574806" cy="546100"/>
          </a:xfrm>
        </p:grpSpPr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3D22E992-A2C5-80D5-B0B9-4E42B3880179}"/>
                </a:ext>
              </a:extLst>
            </p:cNvPr>
            <p:cNvSpPr/>
            <p:nvPr/>
          </p:nvSpPr>
          <p:spPr>
            <a:xfrm>
              <a:off x="9405106" y="6311901"/>
              <a:ext cx="2574806" cy="546100"/>
            </a:xfrm>
            <a:prstGeom prst="round2SameRect">
              <a:avLst/>
            </a:prstGeom>
            <a:solidFill>
              <a:srgbClr val="232D58"/>
            </a:solidFill>
            <a:ln>
              <a:solidFill>
                <a:srgbClr val="232D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A black and white sign&#10;&#10;Description automatically generated with low confidence">
              <a:extLst>
                <a:ext uri="{FF2B5EF4-FFF2-40B4-BE49-F238E27FC236}">
                  <a16:creationId xmlns:a16="http://schemas.microsoft.com/office/drawing/2014/main" id="{FC569432-EF04-E2D9-5F9A-19291F2BB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8390" y="6381671"/>
              <a:ext cx="2328239" cy="428356"/>
            </a:xfrm>
            <a:prstGeom prst="rect">
              <a:avLst/>
            </a:prstGeom>
          </p:spPr>
        </p:pic>
      </p:grp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F7E425BD-E40F-2ABA-FD8C-46C10C3A16E0}"/>
              </a:ext>
            </a:extLst>
          </p:cNvPr>
          <p:cNvSpPr txBox="1">
            <a:spLocks/>
          </p:cNvSpPr>
          <p:nvPr userDrawn="1"/>
        </p:nvSpPr>
        <p:spPr>
          <a:xfrm>
            <a:off x="3307080" y="6693710"/>
            <a:ext cx="5577840" cy="19092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Teksouth Corporation Intellectual Property – Not for Redistribution. Copyright © 2023</a:t>
            </a:r>
          </a:p>
        </p:txBody>
      </p:sp>
    </p:spTree>
    <p:extLst>
      <p:ext uri="{BB962C8B-B14F-4D97-AF65-F5344CB8AC3E}">
        <p14:creationId xmlns:p14="http://schemas.microsoft.com/office/powerpoint/2010/main" val="283179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95502"/>
            <a:ext cx="5110316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BEA2-A65D-401E-B923-0AE3AE89001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0A0B-3CCD-41CE-AE53-91DAEBF9276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D20F0A-85C3-CC22-232F-ED52545E6166}"/>
              </a:ext>
            </a:extLst>
          </p:cNvPr>
          <p:cNvSpPr/>
          <p:nvPr userDrawn="1"/>
        </p:nvSpPr>
        <p:spPr>
          <a:xfrm>
            <a:off x="7671804" y="631342"/>
            <a:ext cx="2911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i="1" dirty="0">
                <a:solidFill>
                  <a:srgbClr val="F9F4F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More Training. </a:t>
            </a:r>
          </a:p>
          <a:p>
            <a:pPr fontAlgn="base"/>
            <a:r>
              <a:rPr lang="en-US" sz="2000" i="1" dirty="0">
                <a:solidFill>
                  <a:srgbClr val="F9F4F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Less Traveling. </a:t>
            </a:r>
          </a:p>
          <a:p>
            <a:pPr fontAlgn="base"/>
            <a:r>
              <a:rPr lang="en-US" sz="2000" i="1" dirty="0">
                <a:solidFill>
                  <a:srgbClr val="F9F4F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Better Value.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E3AAD9-347D-4584-05AB-F496FF14F1E9}"/>
              </a:ext>
            </a:extLst>
          </p:cNvPr>
          <p:cNvSpPr txBox="1"/>
          <p:nvPr userDrawn="1"/>
        </p:nvSpPr>
        <p:spPr>
          <a:xfrm>
            <a:off x="1534770" y="3365600"/>
            <a:ext cx="29033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500"/>
              </a:spcBef>
              <a:spcAft>
                <a:spcPts val="600"/>
              </a:spcAft>
            </a:pPr>
            <a:r>
              <a:rPr lang="en-US" sz="1800" dirty="0">
                <a:solidFill>
                  <a:srgbClr val="232D58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7EA1B6-712F-0E0D-5A28-73D2AE53F36B}"/>
              </a:ext>
            </a:extLst>
          </p:cNvPr>
          <p:cNvSpPr txBox="1"/>
          <p:nvPr userDrawn="1"/>
        </p:nvSpPr>
        <p:spPr>
          <a:xfrm>
            <a:off x="4840294" y="3368148"/>
            <a:ext cx="25114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500"/>
              </a:spcBef>
              <a:spcAft>
                <a:spcPts val="600"/>
              </a:spcAft>
            </a:pPr>
            <a:r>
              <a:rPr lang="en-US" sz="1800" dirty="0">
                <a:solidFill>
                  <a:srgbClr val="232D58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Point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C29572-D370-0D91-8AE3-AA1B5CDFD7E5}"/>
              </a:ext>
            </a:extLst>
          </p:cNvPr>
          <p:cNvSpPr txBox="1"/>
          <p:nvPr userDrawn="1"/>
        </p:nvSpPr>
        <p:spPr>
          <a:xfrm>
            <a:off x="7753904" y="3370696"/>
            <a:ext cx="29033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500"/>
              </a:spcBef>
              <a:spcAft>
                <a:spcPts val="600"/>
              </a:spcAft>
            </a:pPr>
            <a:r>
              <a:rPr lang="en-US" sz="1800" dirty="0">
                <a:solidFill>
                  <a:srgbClr val="232D58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Point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F5AE0A-D74F-B029-F2A1-8AAA54C4FAD2}"/>
              </a:ext>
            </a:extLst>
          </p:cNvPr>
          <p:cNvGrpSpPr/>
          <p:nvPr userDrawn="1"/>
        </p:nvGrpSpPr>
        <p:grpSpPr>
          <a:xfrm>
            <a:off x="1330398" y="5195325"/>
            <a:ext cx="9531204" cy="369332"/>
            <a:chOff x="977419" y="4504198"/>
            <a:chExt cx="9531204" cy="3693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1C4340-F2C0-5037-FEA4-04479AA58AFF}"/>
                </a:ext>
              </a:extLst>
            </p:cNvPr>
            <p:cNvSpPr txBox="1"/>
            <p:nvPr/>
          </p:nvSpPr>
          <p:spPr>
            <a:xfrm>
              <a:off x="977419" y="4504198"/>
              <a:ext cx="29033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>
                <a:spcBef>
                  <a:spcPts val="5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232D58"/>
                  </a:solidFill>
                  <a:effectLst/>
                  <a:latin typeface="Poppins" panose="00000500000000000000" pitchFamily="2" charset="0"/>
                  <a:ea typeface="Times New Roman" panose="02020603050405020304" pitchFamily="18" charset="0"/>
                  <a:cs typeface="Poppins" panose="00000500000000000000" pitchFamily="2" charset="0"/>
                </a:rPr>
                <a:t>Point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32C5D2-0EF4-4A62-4C33-EEC67316487F}"/>
                </a:ext>
              </a:extLst>
            </p:cNvPr>
            <p:cNvSpPr txBox="1"/>
            <p:nvPr/>
          </p:nvSpPr>
          <p:spPr>
            <a:xfrm>
              <a:off x="4291358" y="4504198"/>
              <a:ext cx="29033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>
                <a:spcBef>
                  <a:spcPts val="5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232D58"/>
                  </a:solidFill>
                  <a:effectLst/>
                  <a:latin typeface="Poppins" panose="00000500000000000000" pitchFamily="2" charset="0"/>
                  <a:ea typeface="Times New Roman" panose="02020603050405020304" pitchFamily="18" charset="0"/>
                  <a:cs typeface="Poppins" panose="00000500000000000000" pitchFamily="2" charset="0"/>
                </a:rPr>
                <a:t>Point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59BFF1-51CB-12C7-81FD-92A1F5521786}"/>
                </a:ext>
              </a:extLst>
            </p:cNvPr>
            <p:cNvSpPr txBox="1"/>
            <p:nvPr/>
          </p:nvSpPr>
          <p:spPr>
            <a:xfrm>
              <a:off x="7605297" y="4504198"/>
              <a:ext cx="29033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>
                <a:spcBef>
                  <a:spcPts val="5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232D58"/>
                  </a:solidFill>
                  <a:effectLst/>
                  <a:latin typeface="Poppins" panose="00000500000000000000" pitchFamily="2" charset="0"/>
                  <a:ea typeface="Times New Roman" panose="02020603050405020304" pitchFamily="18" charset="0"/>
                  <a:cs typeface="Poppins" panose="00000500000000000000" pitchFamily="2" charset="0"/>
                </a:rPr>
                <a:t>Point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DD52F88-510A-AB34-C45F-90604775857A}"/>
              </a:ext>
            </a:extLst>
          </p:cNvPr>
          <p:cNvSpPr txBox="1"/>
          <p:nvPr userDrawn="1"/>
        </p:nvSpPr>
        <p:spPr>
          <a:xfrm>
            <a:off x="4909390" y="776156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en-US" sz="2400" dirty="0" err="1">
                <a:solidFill>
                  <a:srgbClr val="447CAD"/>
                </a:solidFill>
                <a:latin typeface="Rubik SemiBold" pitchFamily="2" charset="-79"/>
              </a:rPr>
              <a:t>Subheader</a:t>
            </a:r>
            <a:endParaRPr lang="en-US" sz="2400" dirty="0">
              <a:solidFill>
                <a:srgbClr val="447CAD"/>
              </a:solidFill>
              <a:latin typeface="Rubik SemiBold" pitchFamily="2" charset="-79"/>
            </a:endParaRPr>
          </a:p>
        </p:txBody>
      </p:sp>
      <p:pic>
        <p:nvPicPr>
          <p:cNvPr id="16" name="Graphic 15" descr="Computer with solid fill">
            <a:extLst>
              <a:ext uri="{FF2B5EF4-FFF2-40B4-BE49-F238E27FC236}">
                <a16:creationId xmlns:a16="http://schemas.microsoft.com/office/drawing/2014/main" id="{3C986FEE-FB19-C340-956A-64DE83D1C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465" y="2641420"/>
            <a:ext cx="914400" cy="914400"/>
          </a:xfrm>
          <a:prstGeom prst="rect">
            <a:avLst/>
          </a:prstGeom>
        </p:spPr>
      </p:pic>
      <p:pic>
        <p:nvPicPr>
          <p:cNvPr id="17" name="Graphic 16" descr="Statistics with solid fill">
            <a:extLst>
              <a:ext uri="{FF2B5EF4-FFF2-40B4-BE49-F238E27FC236}">
                <a16:creationId xmlns:a16="http://schemas.microsoft.com/office/drawing/2014/main" id="{21840120-6FD7-F05B-8DB0-FBE3276FFA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6957" y="2519133"/>
            <a:ext cx="914400" cy="914400"/>
          </a:xfrm>
          <a:prstGeom prst="rect">
            <a:avLst/>
          </a:prstGeom>
        </p:spPr>
      </p:pic>
      <p:pic>
        <p:nvPicPr>
          <p:cNvPr id="18" name="Graphic 17" descr="Folder Search with solid fill">
            <a:extLst>
              <a:ext uri="{FF2B5EF4-FFF2-40B4-BE49-F238E27FC236}">
                <a16:creationId xmlns:a16="http://schemas.microsoft.com/office/drawing/2014/main" id="{9E3578AE-C2F1-2ED8-13FE-62EF509ED02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8800" y="2597529"/>
            <a:ext cx="914400" cy="914400"/>
          </a:xfrm>
          <a:prstGeom prst="rect">
            <a:avLst/>
          </a:prstGeom>
        </p:spPr>
      </p:pic>
      <p:pic>
        <p:nvPicPr>
          <p:cNvPr id="19" name="Graphic 18" descr="Presentation with bar chart with solid fill">
            <a:extLst>
              <a:ext uri="{FF2B5EF4-FFF2-40B4-BE49-F238E27FC236}">
                <a16:creationId xmlns:a16="http://schemas.microsoft.com/office/drawing/2014/main" id="{66C78C34-BD24-338A-BC5A-1D710E569C5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78754" y="4400577"/>
            <a:ext cx="914400" cy="914400"/>
          </a:xfrm>
          <a:prstGeom prst="rect">
            <a:avLst/>
          </a:prstGeom>
        </p:spPr>
      </p:pic>
      <p:pic>
        <p:nvPicPr>
          <p:cNvPr id="20" name="Graphic 19" descr="Monthly calendar with solid fill">
            <a:extLst>
              <a:ext uri="{FF2B5EF4-FFF2-40B4-BE49-F238E27FC236}">
                <a16:creationId xmlns:a16="http://schemas.microsoft.com/office/drawing/2014/main" id="{FF0AC68C-AF13-C908-3707-13EE6CA5928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92693" y="4400577"/>
            <a:ext cx="914400" cy="914400"/>
          </a:xfrm>
          <a:prstGeom prst="rect">
            <a:avLst/>
          </a:prstGeom>
        </p:spPr>
      </p:pic>
      <p:pic>
        <p:nvPicPr>
          <p:cNvPr id="21" name="Graphic 20" descr="Daily calendar with solid fill">
            <a:extLst>
              <a:ext uri="{FF2B5EF4-FFF2-40B4-BE49-F238E27FC236}">
                <a16:creationId xmlns:a16="http://schemas.microsoft.com/office/drawing/2014/main" id="{1BFDE33B-CBF5-E9C4-312B-FDE3EAD9188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20644" y="4385316"/>
            <a:ext cx="914400" cy="9144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3509827-694C-ED77-1EAF-E8F8489B7D75}"/>
              </a:ext>
            </a:extLst>
          </p:cNvPr>
          <p:cNvGrpSpPr/>
          <p:nvPr userDrawn="1"/>
        </p:nvGrpSpPr>
        <p:grpSpPr>
          <a:xfrm>
            <a:off x="9405106" y="6311901"/>
            <a:ext cx="2574806" cy="546100"/>
            <a:chOff x="9405106" y="6311901"/>
            <a:chExt cx="2574806" cy="546100"/>
          </a:xfrm>
        </p:grpSpPr>
        <p:sp>
          <p:nvSpPr>
            <p:cNvPr id="25" name="Rectangle: Top Corners Rounded 24">
              <a:extLst>
                <a:ext uri="{FF2B5EF4-FFF2-40B4-BE49-F238E27FC236}">
                  <a16:creationId xmlns:a16="http://schemas.microsoft.com/office/drawing/2014/main" id="{A3D60633-02D0-E0E9-AA6D-54A0288033C5}"/>
                </a:ext>
              </a:extLst>
            </p:cNvPr>
            <p:cNvSpPr/>
            <p:nvPr/>
          </p:nvSpPr>
          <p:spPr>
            <a:xfrm>
              <a:off x="9405106" y="6311901"/>
              <a:ext cx="2574806" cy="546100"/>
            </a:xfrm>
            <a:prstGeom prst="round2SameRect">
              <a:avLst/>
            </a:prstGeom>
            <a:solidFill>
              <a:srgbClr val="232D58"/>
            </a:solidFill>
            <a:ln>
              <a:solidFill>
                <a:srgbClr val="232D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A black and white sign&#10;&#10;Description automatically generated with low confidence">
              <a:extLst>
                <a:ext uri="{FF2B5EF4-FFF2-40B4-BE49-F238E27FC236}">
                  <a16:creationId xmlns:a16="http://schemas.microsoft.com/office/drawing/2014/main" id="{F7E6836B-3823-61FD-3022-A177D11CD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8390" y="6381671"/>
              <a:ext cx="2328239" cy="428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326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ABEA2-A65D-401E-B923-0AE3AE89001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A0A0B-3CCD-41CE-AE53-91DAEBF9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2" r:id="rId2"/>
    <p:sldLayoutId id="2147483673" r:id="rId3"/>
    <p:sldLayoutId id="2147483686" r:id="rId4"/>
    <p:sldLayoutId id="2147483688" r:id="rId5"/>
    <p:sldLayoutId id="2147483690" r:id="rId6"/>
    <p:sldLayoutId id="2147483692" r:id="rId7"/>
    <p:sldLayoutId id="2147483694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6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46724E1-F0C4-C6D3-01AE-185D619E5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4198" y="5877375"/>
            <a:ext cx="8842461" cy="1123926"/>
          </a:xfrm>
        </p:spPr>
        <p:txBody>
          <a:bodyPr numCol="2">
            <a:normAutofit fontScale="92500" lnSpcReduction="20000"/>
          </a:bodyPr>
          <a:lstStyle/>
          <a:p>
            <a:pPr algn="l"/>
            <a:r>
              <a:rPr lang="en-US" dirty="0"/>
              <a:t>Benjamin Cella </a:t>
            </a:r>
          </a:p>
          <a:p>
            <a:pPr algn="l"/>
            <a:r>
              <a:rPr lang="en-US" dirty="0"/>
              <a:t>Jackie Airhart Elfe  	</a:t>
            </a:r>
          </a:p>
          <a:p>
            <a:pPr algn="l"/>
            <a:r>
              <a:rPr lang="en-US" dirty="0"/>
              <a:t> </a:t>
            </a:r>
          </a:p>
          <a:p>
            <a:pPr algn="l"/>
            <a:r>
              <a:rPr lang="en-US" dirty="0"/>
              <a:t>Pamela Dvirnak   </a:t>
            </a:r>
          </a:p>
          <a:p>
            <a:pPr algn="l"/>
            <a:r>
              <a:rPr lang="en-US" dirty="0"/>
              <a:t>Kermitt Francis II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819AB9-3B50-C89F-8811-1CB58600ED2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3283359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Capabilities Most Financial Managers Don’t Know About Microsoft TEAMS</a:t>
            </a:r>
          </a:p>
        </p:txBody>
      </p:sp>
    </p:spTree>
    <p:extLst>
      <p:ext uri="{BB962C8B-B14F-4D97-AF65-F5344CB8AC3E}">
        <p14:creationId xmlns:p14="http://schemas.microsoft.com/office/powerpoint/2010/main" val="3782645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05A58-1501-D81F-2CBA-D9D9EBE61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Pop Out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EE950D-0CCD-A360-D0AE-818B0FE5BA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935916"/>
            <a:ext cx="10515600" cy="1216356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49E877-0CF4-7BC8-358A-2A7940CD94A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‘Pop Out’ to separate content being shared to another window</a:t>
            </a:r>
          </a:p>
          <a:p>
            <a:r>
              <a:rPr lang="en-US" dirty="0"/>
              <a:t>This will make the content larger and easier to see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672336-7355-418C-BFE8-AFE65991AB6C}"/>
              </a:ext>
            </a:extLst>
          </p:cNvPr>
          <p:cNvSpPr/>
          <p:nvPr/>
        </p:nvSpPr>
        <p:spPr>
          <a:xfrm>
            <a:off x="2935151" y="3342527"/>
            <a:ext cx="678559" cy="554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1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D89016-98CB-92EC-931F-01F5A6B69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in Desktop App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2D5C3-BE32-A900-9FB6-04BAD563E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31611"/>
            <a:ext cx="10515600" cy="5145352"/>
          </a:xfrm>
        </p:spPr>
        <p:txBody>
          <a:bodyPr/>
          <a:lstStyle/>
          <a:p>
            <a:r>
              <a:rPr lang="en-US" dirty="0"/>
              <a:t>By default, TEAMS uses the Office web browser to open files</a:t>
            </a:r>
          </a:p>
          <a:p>
            <a:r>
              <a:rPr lang="en-US" dirty="0"/>
              <a:t>Open files in desktop app instead</a:t>
            </a:r>
          </a:p>
          <a:p>
            <a:pPr lvl="1"/>
            <a:r>
              <a:rPr lang="en-US" dirty="0"/>
              <a:t>Use fully featured application while files still save to same SharePoint location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change default behavior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1448B4-2ECF-C77B-6A3D-77CCAB15F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34154"/>
          <a:stretch/>
        </p:blipFill>
        <p:spPr>
          <a:xfrm>
            <a:off x="2641837" y="3146972"/>
            <a:ext cx="7676478" cy="7940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6C9E84-7D0C-CCC1-F0A5-DD85213F9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0" y="4797197"/>
            <a:ext cx="4644274" cy="102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24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9FBB83F-EDCA-9732-22B0-3417B8A475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6413" t="79390" r="-2438" b="-5536"/>
          <a:stretch>
            <a:fillRect/>
          </a:stretch>
        </p:blipFill>
        <p:spPr>
          <a:xfrm>
            <a:off x="8998927" y="5643664"/>
            <a:ext cx="523142" cy="575896"/>
          </a:xfrm>
          <a:custGeom>
            <a:avLst/>
            <a:gdLst>
              <a:gd name="connsiteX0" fmla="*/ 311449 w 523142"/>
              <a:gd name="connsiteY0" fmla="*/ 0 h 575896"/>
              <a:gd name="connsiteX1" fmla="*/ 523142 w 523142"/>
              <a:gd name="connsiteY1" fmla="*/ 0 h 575896"/>
              <a:gd name="connsiteX2" fmla="*/ 523142 w 523142"/>
              <a:gd name="connsiteY2" fmla="*/ 575896 h 575896"/>
              <a:gd name="connsiteX3" fmla="*/ 0 w 523142"/>
              <a:gd name="connsiteY3" fmla="*/ 575896 h 575896"/>
              <a:gd name="connsiteX4" fmla="*/ 0 w 523142"/>
              <a:gd name="connsiteY4" fmla="*/ 453955 h 575896"/>
              <a:gd name="connsiteX5" fmla="*/ 311449 w 523142"/>
              <a:gd name="connsiteY5" fmla="*/ 453955 h 575896"/>
              <a:gd name="connsiteX6" fmla="*/ 311449 w 523142"/>
              <a:gd name="connsiteY6" fmla="*/ 0 h 57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142" h="575896">
                <a:moveTo>
                  <a:pt x="311449" y="0"/>
                </a:moveTo>
                <a:lnTo>
                  <a:pt x="523142" y="0"/>
                </a:lnTo>
                <a:lnTo>
                  <a:pt x="523142" y="575896"/>
                </a:lnTo>
                <a:lnTo>
                  <a:pt x="0" y="575896"/>
                </a:lnTo>
                <a:lnTo>
                  <a:pt x="0" y="453955"/>
                </a:lnTo>
                <a:lnTo>
                  <a:pt x="311449" y="453955"/>
                </a:lnTo>
                <a:lnTo>
                  <a:pt x="311449" y="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7384277-EC54-0FEA-DD0E-1AD1EC1A8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Co-Authoring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B4FC1-3D32-EAA7-E8BF-5EBCF9F917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Simultaneously work on files</a:t>
            </a:r>
          </a:p>
          <a:p>
            <a:r>
              <a:rPr lang="en-US" sz="2400" dirty="0"/>
              <a:t>Within Chat or within Channel</a:t>
            </a:r>
          </a:p>
          <a:p>
            <a:r>
              <a:rPr lang="en-US" sz="2400" dirty="0"/>
              <a:t>Upper-right corner will show other editors</a:t>
            </a:r>
          </a:p>
          <a:p>
            <a:endParaRPr lang="en-US" sz="2000" dirty="0"/>
          </a:p>
          <a:p>
            <a:r>
              <a:rPr lang="en-US" sz="2400" dirty="0"/>
              <a:t>Click on their icon to jump to their location</a:t>
            </a:r>
          </a:p>
          <a:p>
            <a:r>
              <a:rPr lang="en-US" sz="2400" dirty="0"/>
              <a:t>Colored sections and initials will show where they are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18D07B-4214-05FB-DA5A-C289D72E1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109" y="526714"/>
            <a:ext cx="2961697" cy="2462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F1A9A2-7614-FB48-6C59-3551B82BAB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74" t="34731" r="60928" b="3183"/>
          <a:stretch/>
        </p:blipFill>
        <p:spPr>
          <a:xfrm>
            <a:off x="7080395" y="4417268"/>
            <a:ext cx="845829" cy="39401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F2EC565-ABF8-4F55-824D-6983154B68FD}"/>
              </a:ext>
            </a:extLst>
          </p:cNvPr>
          <p:cNvGrpSpPr/>
          <p:nvPr/>
        </p:nvGrpSpPr>
        <p:grpSpPr>
          <a:xfrm>
            <a:off x="572356" y="4189893"/>
            <a:ext cx="8683869" cy="2202627"/>
            <a:chOff x="682055" y="3974336"/>
            <a:chExt cx="8683869" cy="220262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6AF8673-4F1A-0523-E13E-5FC901578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82055" y="3974336"/>
              <a:ext cx="8683869" cy="2202627"/>
            </a:xfrm>
            <a:custGeom>
              <a:avLst/>
              <a:gdLst>
                <a:gd name="connsiteX0" fmla="*/ 0 w 8683869"/>
                <a:gd name="connsiteY0" fmla="*/ 0 h 2202627"/>
                <a:gd name="connsiteX1" fmla="*/ 8683869 w 8683869"/>
                <a:gd name="connsiteY1" fmla="*/ 0 h 2202627"/>
                <a:gd name="connsiteX2" fmla="*/ 8683869 w 8683869"/>
                <a:gd name="connsiteY2" fmla="*/ 1748672 h 2202627"/>
                <a:gd name="connsiteX3" fmla="*/ 8372420 w 8683869"/>
                <a:gd name="connsiteY3" fmla="*/ 1748672 h 2202627"/>
                <a:gd name="connsiteX4" fmla="*/ 8372420 w 8683869"/>
                <a:gd name="connsiteY4" fmla="*/ 2202627 h 2202627"/>
                <a:gd name="connsiteX5" fmla="*/ 0 w 8683869"/>
                <a:gd name="connsiteY5" fmla="*/ 2202627 h 2202627"/>
                <a:gd name="connsiteX6" fmla="*/ 0 w 8683869"/>
                <a:gd name="connsiteY6" fmla="*/ 0 h 220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83869" h="2202627">
                  <a:moveTo>
                    <a:pt x="0" y="0"/>
                  </a:moveTo>
                  <a:lnTo>
                    <a:pt x="8683869" y="0"/>
                  </a:lnTo>
                  <a:lnTo>
                    <a:pt x="8683869" y="1748672"/>
                  </a:lnTo>
                  <a:lnTo>
                    <a:pt x="8372420" y="1748672"/>
                  </a:lnTo>
                  <a:lnTo>
                    <a:pt x="8372420" y="2202627"/>
                  </a:lnTo>
                  <a:lnTo>
                    <a:pt x="0" y="220262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D37A2-523B-123E-B503-FF5E0C9197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74" t="34731" r="60928" b="3183"/>
            <a:stretch/>
          </p:blipFill>
          <p:spPr>
            <a:xfrm>
              <a:off x="7093214" y="4417268"/>
              <a:ext cx="845829" cy="3940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9132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D89016-98CB-92EC-931F-01F5A6B69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Sheet 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2D5C3-BE32-A900-9FB6-04BAD563ED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Set up a personal view of a sheet</a:t>
            </a:r>
          </a:p>
          <a:p>
            <a:r>
              <a:rPr lang="en-US" dirty="0"/>
              <a:t>Won't impact what other people see </a:t>
            </a:r>
          </a:p>
          <a:p>
            <a:r>
              <a:rPr lang="en-US" dirty="0"/>
              <a:t>Can filter, sort, as you prefer</a:t>
            </a:r>
          </a:p>
          <a:p>
            <a:r>
              <a:rPr lang="en-US" dirty="0"/>
              <a:t>Views are saved </a:t>
            </a:r>
          </a:p>
          <a:p>
            <a:r>
              <a:rPr lang="en-US" dirty="0"/>
              <a:t>Name views to personalize them and toggle between multiple views 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2731B-2741-8AEA-BF29-070943F58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45" y="4579126"/>
            <a:ext cx="5873176" cy="16401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82A318-0F9A-B446-EF36-CFF831D1E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485" y="4466492"/>
            <a:ext cx="2649212" cy="13246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12A300-D8B6-39B8-CF9D-411C64901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631" y="482948"/>
            <a:ext cx="1886213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12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BF3D68A-4FA7-9E00-B61E-8DFF1E0C9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43" y="2524676"/>
            <a:ext cx="9307224" cy="3581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AB08C9-79AB-A8A7-C91F-0C52C1A44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Component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6CBED-8CF8-FC10-4F7E-7BD5E208C2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Editable component that everyone in the chat can edit inline and see changes as they're made.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467F8B-AE24-58A1-7EB4-7FECE7A86B1F}"/>
              </a:ext>
            </a:extLst>
          </p:cNvPr>
          <p:cNvSpPr/>
          <p:nvPr/>
        </p:nvSpPr>
        <p:spPr>
          <a:xfrm>
            <a:off x="2341548" y="5674406"/>
            <a:ext cx="410198" cy="4321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98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B08C9-79AB-A8A7-C91F-0C52C1A44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TEAMS Calendar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6CBED-8CF8-FC10-4F7E-7BD5E208C2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TEAMS Calendar and Outlook Calendar are integrated</a:t>
            </a:r>
          </a:p>
          <a:p>
            <a:r>
              <a:rPr lang="en-US" dirty="0"/>
              <a:t>Meetings made in either Outlook or TEAMS will show up on the other calendar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0DAFDB-F832-2DF8-733C-CA5C63DC3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862" y="3584791"/>
            <a:ext cx="7628275" cy="206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68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AB555C-34B5-050D-3893-8A341F0CD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Apps within TEAMS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BB541A3-02A4-AE77-CABF-CBCB8D7F87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‘</a:t>
            </a:r>
            <a:r>
              <a:rPr lang="en-US" b="1" dirty="0"/>
              <a:t>+</a:t>
            </a:r>
            <a:r>
              <a:rPr lang="en-US" dirty="0"/>
              <a:t>’ to add a tab </a:t>
            </a:r>
          </a:p>
          <a:p>
            <a:endParaRPr lang="en-US" dirty="0"/>
          </a:p>
          <a:p>
            <a:r>
              <a:rPr lang="en-US" dirty="0"/>
              <a:t>Pick from the app selection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7582CB-BF6A-DAE3-0DF3-6ECECB814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294" y="488917"/>
            <a:ext cx="6283960" cy="9012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0F95E1-E03A-7CFC-9377-5E16D5D82D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21" t="24426" r="3884" b="2836"/>
          <a:stretch/>
        </p:blipFill>
        <p:spPr>
          <a:xfrm>
            <a:off x="1259840" y="3429000"/>
            <a:ext cx="7259320" cy="2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13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AB555C-34B5-050D-3893-8A341F0CD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Calendar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B374E-E238-CF2E-AB1B-35F36FF69B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Specific to that CHANNEL.  Not whole TEAM.</a:t>
            </a:r>
          </a:p>
          <a:p>
            <a:r>
              <a:rPr lang="en-US" dirty="0"/>
              <a:t>Not available in private channels</a:t>
            </a:r>
          </a:p>
          <a:p>
            <a:endParaRPr lang="en-US" dirty="0"/>
          </a:p>
          <a:p>
            <a:r>
              <a:rPr lang="en-US" dirty="0"/>
              <a:t>Can View by Day, Week or Work Week</a:t>
            </a:r>
          </a:p>
          <a:p>
            <a:r>
              <a:rPr lang="en-US" dirty="0"/>
              <a:t>Can’t view by Month</a:t>
            </a:r>
          </a:p>
          <a:p>
            <a:endParaRPr lang="en-US" dirty="0"/>
          </a:p>
          <a:p>
            <a:r>
              <a:rPr lang="en-US" dirty="0"/>
              <a:t>Event is added to organizer’s Outlook &amp; TEAMS calendar</a:t>
            </a:r>
          </a:p>
          <a:p>
            <a:r>
              <a:rPr lang="en-US" dirty="0"/>
              <a:t>Invite NOT sent to channel members unless names added individually</a:t>
            </a:r>
          </a:p>
          <a:p>
            <a:endParaRPr lang="en-US" dirty="0"/>
          </a:p>
          <a:p>
            <a:r>
              <a:rPr lang="en-US" dirty="0"/>
              <a:t>Can’t apply conditional formatting </a:t>
            </a:r>
          </a:p>
          <a:p>
            <a:r>
              <a:rPr lang="en-US" dirty="0"/>
              <a:t>Can’t add additional fields if you want</a:t>
            </a:r>
          </a:p>
          <a:p>
            <a:r>
              <a:rPr lang="en-US" dirty="0"/>
              <a:t>Can’t make fields mandatory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F3EAB1-CC44-6A92-334F-77815E2D02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6279" t="24448" r="63964" b="51453"/>
          <a:stretch/>
        </p:blipFill>
        <p:spPr>
          <a:xfrm>
            <a:off x="9601200" y="91440"/>
            <a:ext cx="2555902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69BD90-5A89-F91E-F7F2-57E870767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116" y="1817555"/>
            <a:ext cx="2347064" cy="11766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D73CC10-4148-7ABE-58E1-68D5793D52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313"/>
          <a:stretch/>
        </p:blipFill>
        <p:spPr>
          <a:xfrm>
            <a:off x="7359412" y="4730295"/>
            <a:ext cx="3860800" cy="1836465"/>
          </a:xfrm>
          <a:custGeom>
            <a:avLst/>
            <a:gdLst>
              <a:gd name="connsiteX0" fmla="*/ 0 w 3860800"/>
              <a:gd name="connsiteY0" fmla="*/ 0 h 1836465"/>
              <a:gd name="connsiteX1" fmla="*/ 3860800 w 3860800"/>
              <a:gd name="connsiteY1" fmla="*/ 0 h 1836465"/>
              <a:gd name="connsiteX2" fmla="*/ 3860800 w 3860800"/>
              <a:gd name="connsiteY2" fmla="*/ 1249725 h 1836465"/>
              <a:gd name="connsiteX3" fmla="*/ 1704236 w 3860800"/>
              <a:gd name="connsiteY3" fmla="*/ 1249725 h 1836465"/>
              <a:gd name="connsiteX4" fmla="*/ 1704236 w 3860800"/>
              <a:gd name="connsiteY4" fmla="*/ 1836465 h 1836465"/>
              <a:gd name="connsiteX5" fmla="*/ 0 w 3860800"/>
              <a:gd name="connsiteY5" fmla="*/ 1836465 h 1836465"/>
              <a:gd name="connsiteX6" fmla="*/ 0 w 3860800"/>
              <a:gd name="connsiteY6" fmla="*/ 0 h 183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0800" h="1836465">
                <a:moveTo>
                  <a:pt x="0" y="0"/>
                </a:moveTo>
                <a:lnTo>
                  <a:pt x="3860800" y="0"/>
                </a:lnTo>
                <a:lnTo>
                  <a:pt x="3860800" y="1249725"/>
                </a:lnTo>
                <a:lnTo>
                  <a:pt x="1704236" y="1249725"/>
                </a:lnTo>
                <a:lnTo>
                  <a:pt x="1704236" y="1836465"/>
                </a:lnTo>
                <a:lnTo>
                  <a:pt x="0" y="1836465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10135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AB555C-34B5-050D-3893-8A341F0CD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75C2F42-0C69-8F39-9201-B60D8F6CF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43817"/>
            <a:ext cx="10515600" cy="4833145"/>
          </a:xfrm>
        </p:spPr>
        <p:txBody>
          <a:bodyPr>
            <a:normAutofit/>
          </a:bodyPr>
          <a:lstStyle/>
          <a:p>
            <a:r>
              <a:rPr lang="en-US" dirty="0"/>
              <a:t>Create a list from scratch, templates, already existing list or csv file</a:t>
            </a:r>
          </a:p>
          <a:p>
            <a:r>
              <a:rPr lang="en-US" dirty="0"/>
              <a:t>Control over the fields</a:t>
            </a:r>
          </a:p>
          <a:p>
            <a:r>
              <a:rPr lang="en-US" dirty="0"/>
              <a:t>Can make fields mandatory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F3EAB1-CC44-6A92-334F-77815E2D02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75256" t="25137" r="5404" b="51573"/>
          <a:stretch/>
        </p:blipFill>
        <p:spPr>
          <a:xfrm>
            <a:off x="9601200" y="91440"/>
            <a:ext cx="2501900" cy="1325563"/>
          </a:xfrm>
          <a:prstGeom prst="rect">
            <a:avLst/>
          </a:prstGeom>
        </p:spPr>
      </p:pic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6F53CB84-3EC9-3994-FC12-E6EF1E32B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026" y="4265426"/>
            <a:ext cx="4078848" cy="98221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D009698-4F17-4B37-5E83-C77DBA167AE3}"/>
              </a:ext>
            </a:extLst>
          </p:cNvPr>
          <p:cNvGrpSpPr/>
          <p:nvPr/>
        </p:nvGrpSpPr>
        <p:grpSpPr>
          <a:xfrm>
            <a:off x="6449456" y="2162492"/>
            <a:ext cx="1202294" cy="4270058"/>
            <a:chOff x="3232150" y="-89008"/>
            <a:chExt cx="2444750" cy="821079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59045F4-E921-3C0D-8560-A1A46B5C1B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7534" t="81868" r="3268"/>
            <a:stretch/>
          </p:blipFill>
          <p:spPr>
            <a:xfrm>
              <a:off x="3232150" y="7332801"/>
              <a:ext cx="2444750" cy="788986"/>
            </a:xfrm>
            <a:custGeom>
              <a:avLst/>
              <a:gdLst>
                <a:gd name="connsiteX0" fmla="*/ 0 w 2648558"/>
                <a:gd name="connsiteY0" fmla="*/ 0 h 788986"/>
                <a:gd name="connsiteX1" fmla="*/ 2648558 w 2648558"/>
                <a:gd name="connsiteY1" fmla="*/ 0 h 788986"/>
                <a:gd name="connsiteX2" fmla="*/ 2648558 w 2648558"/>
                <a:gd name="connsiteY2" fmla="*/ 788986 h 788986"/>
                <a:gd name="connsiteX3" fmla="*/ 0 w 2648558"/>
                <a:gd name="connsiteY3" fmla="*/ 788986 h 788986"/>
                <a:gd name="connsiteX4" fmla="*/ 0 w 2648558"/>
                <a:gd name="connsiteY4" fmla="*/ 0 h 788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8558" h="788986">
                  <a:moveTo>
                    <a:pt x="0" y="0"/>
                  </a:moveTo>
                  <a:lnTo>
                    <a:pt x="2648558" y="0"/>
                  </a:lnTo>
                  <a:lnTo>
                    <a:pt x="2648558" y="788986"/>
                  </a:lnTo>
                  <a:lnTo>
                    <a:pt x="0" y="788986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05D4080-AC32-04C8-E121-1B64270570EC}"/>
                </a:ext>
              </a:extLst>
            </p:cNvPr>
            <p:cNvGrpSpPr/>
            <p:nvPr/>
          </p:nvGrpSpPr>
          <p:grpSpPr>
            <a:xfrm>
              <a:off x="3232150" y="-89008"/>
              <a:ext cx="2444750" cy="7421809"/>
              <a:chOff x="6565900" y="1053992"/>
              <a:chExt cx="2444750" cy="7421809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488D4AA-D619-E75A-E871-2329FA016D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7534" r="3268" b="20102"/>
              <a:stretch/>
            </p:blipFill>
            <p:spPr>
              <a:xfrm>
                <a:off x="6565900" y="1743075"/>
                <a:ext cx="2444750" cy="3476626"/>
              </a:xfrm>
              <a:custGeom>
                <a:avLst/>
                <a:gdLst>
                  <a:gd name="connsiteX0" fmla="*/ 0 w 2648558"/>
                  <a:gd name="connsiteY0" fmla="*/ 0 h 3476626"/>
                  <a:gd name="connsiteX1" fmla="*/ 2648558 w 2648558"/>
                  <a:gd name="connsiteY1" fmla="*/ 0 h 3476626"/>
                  <a:gd name="connsiteX2" fmla="*/ 2648558 w 2648558"/>
                  <a:gd name="connsiteY2" fmla="*/ 3476626 h 3476626"/>
                  <a:gd name="connsiteX3" fmla="*/ 0 w 2648558"/>
                  <a:gd name="connsiteY3" fmla="*/ 3476626 h 3476626"/>
                  <a:gd name="connsiteX4" fmla="*/ 0 w 2648558"/>
                  <a:gd name="connsiteY4" fmla="*/ 0 h 3476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8558" h="3476626">
                    <a:moveTo>
                      <a:pt x="0" y="0"/>
                    </a:moveTo>
                    <a:lnTo>
                      <a:pt x="2648558" y="0"/>
                    </a:lnTo>
                    <a:lnTo>
                      <a:pt x="2648558" y="3476626"/>
                    </a:lnTo>
                    <a:lnTo>
                      <a:pt x="0" y="347662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F82835A-21B1-6E76-94EC-05C794BC78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279" r="32063"/>
              <a:stretch/>
            </p:blipFill>
            <p:spPr>
              <a:xfrm>
                <a:off x="6565900" y="1053992"/>
                <a:ext cx="2444750" cy="77163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C7110D6-3CD7-B33E-DB22-27430861D6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5055" r="5154"/>
              <a:stretch/>
            </p:blipFill>
            <p:spPr>
              <a:xfrm>
                <a:off x="6565900" y="5219701"/>
                <a:ext cx="2444750" cy="32561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60396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AA13C-DF96-D7FC-3DC1-4003E401D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as Calendar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4F433B-EA08-6D12-F872-F8FB48D105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93861"/>
            <a:ext cx="10515600" cy="508310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Add Date column(s) to 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View Drop down menu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‘Create new view’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Name the 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‘Calendar’ under Show as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Default Layout: Month or Week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Pick the Start and End Date fields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Create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 Current View as Default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1C720FD-02DB-E0A5-7492-BF722AF07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3002" y="2744788"/>
            <a:ext cx="1375314" cy="26423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1FE04D-279C-6980-B63C-D2431CCB7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75256" t="25137" r="5404" b="51573"/>
          <a:stretch/>
        </p:blipFill>
        <p:spPr>
          <a:xfrm>
            <a:off x="9601200" y="91440"/>
            <a:ext cx="2501900" cy="1325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DB65A2-D730-61C2-A575-B45D41BE5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6592" y="52239"/>
            <a:ext cx="2057687" cy="348663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9AA87E0-8CCF-1350-D4BB-BCE1D1A61CE4}"/>
              </a:ext>
            </a:extLst>
          </p:cNvPr>
          <p:cNvSpPr/>
          <p:nvPr/>
        </p:nvSpPr>
        <p:spPr>
          <a:xfrm>
            <a:off x="7128495" y="2277097"/>
            <a:ext cx="211666" cy="203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B1049C-1C58-5FD3-CF08-E6EABFDA8B60}"/>
              </a:ext>
            </a:extLst>
          </p:cNvPr>
          <p:cNvSpPr/>
          <p:nvPr/>
        </p:nvSpPr>
        <p:spPr>
          <a:xfrm>
            <a:off x="8553237" y="285717"/>
            <a:ext cx="211666" cy="203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33B858C-6231-A694-79DA-EF9C51C50CF0}"/>
              </a:ext>
            </a:extLst>
          </p:cNvPr>
          <p:cNvSpPr/>
          <p:nvPr/>
        </p:nvSpPr>
        <p:spPr>
          <a:xfrm>
            <a:off x="10530567" y="2928938"/>
            <a:ext cx="211666" cy="203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0902473-73B1-F822-B367-0731D94DD6CD}"/>
              </a:ext>
            </a:extLst>
          </p:cNvPr>
          <p:cNvSpPr/>
          <p:nvPr/>
        </p:nvSpPr>
        <p:spPr>
          <a:xfrm>
            <a:off x="10742233" y="3310056"/>
            <a:ext cx="211666" cy="203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4AA8F50-098B-ABC3-6AA4-1EF1D5995284}"/>
              </a:ext>
            </a:extLst>
          </p:cNvPr>
          <p:cNvSpPr/>
          <p:nvPr/>
        </p:nvSpPr>
        <p:spPr>
          <a:xfrm>
            <a:off x="10698435" y="3730625"/>
            <a:ext cx="211666" cy="203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4C2C650-8E7E-54B4-A123-3BC80A04C488}"/>
              </a:ext>
            </a:extLst>
          </p:cNvPr>
          <p:cNvSpPr/>
          <p:nvPr/>
        </p:nvSpPr>
        <p:spPr>
          <a:xfrm>
            <a:off x="11201275" y="4065957"/>
            <a:ext cx="211666" cy="203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0BD79AF-CFFE-7879-38A0-874490F4CDAE}"/>
              </a:ext>
            </a:extLst>
          </p:cNvPr>
          <p:cNvSpPr/>
          <p:nvPr/>
        </p:nvSpPr>
        <p:spPr>
          <a:xfrm>
            <a:off x="10149811" y="5075829"/>
            <a:ext cx="211666" cy="203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0FAA968-8086-17CF-1010-19013278A520}"/>
              </a:ext>
            </a:extLst>
          </p:cNvPr>
          <p:cNvSpPr/>
          <p:nvPr/>
        </p:nvSpPr>
        <p:spPr>
          <a:xfrm>
            <a:off x="9192293" y="2720901"/>
            <a:ext cx="211666" cy="203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18509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4C6A-5358-4EA6-8472-CEB161EE7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828C8-7517-48B5-B9E0-52CC57BC10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numCol="2">
            <a:normAutofit/>
          </a:bodyPr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Chat</a:t>
            </a:r>
          </a:p>
          <a:p>
            <a:pPr lvl="1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Pin &amp; Delete</a:t>
            </a:r>
          </a:p>
          <a:p>
            <a:pPr lvl="1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Pop out Chats</a:t>
            </a:r>
          </a:p>
          <a:p>
            <a:pPr lvl="1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Edit Last Chat</a:t>
            </a: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Rearrange TEAMS</a:t>
            </a: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Channel Notifications</a:t>
            </a: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Meetings</a:t>
            </a:r>
          </a:p>
          <a:p>
            <a:pPr lvl="1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Join External Meetings</a:t>
            </a:r>
          </a:p>
          <a:p>
            <a:pPr lvl="1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Bypass Lobby</a:t>
            </a:r>
          </a:p>
          <a:p>
            <a:pPr lvl="1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Content Pop Out</a:t>
            </a: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Open in Desktop App</a:t>
            </a: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Co-Authoring</a:t>
            </a: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Sheet View</a:t>
            </a: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Loop Component</a:t>
            </a: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TEAMS Calendar</a:t>
            </a: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Apps </a:t>
            </a:r>
          </a:p>
          <a:p>
            <a:pPr lvl="1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Channel Calendar</a:t>
            </a:r>
          </a:p>
          <a:p>
            <a:pPr lvl="1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List</a:t>
            </a:r>
          </a:p>
          <a:p>
            <a:pPr lvl="1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OneNote</a:t>
            </a:r>
          </a:p>
          <a:p>
            <a:pPr lvl="1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Planner</a:t>
            </a:r>
          </a:p>
          <a:p>
            <a:pPr lvl="1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Power Apps</a:t>
            </a:r>
          </a:p>
          <a:p>
            <a:pPr lvl="1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Power BI</a:t>
            </a:r>
          </a:p>
        </p:txBody>
      </p:sp>
    </p:spTree>
    <p:extLst>
      <p:ext uri="{BB962C8B-B14F-4D97-AF65-F5344CB8AC3E}">
        <p14:creationId xmlns:p14="http://schemas.microsoft.com/office/powerpoint/2010/main" val="1715362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AA13C-DF96-D7FC-3DC1-4003E401D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Conditionally Format List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4F433B-EA08-6D12-F872-F8FB48D105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Click ‘View’ Drop down menu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‘Format current view’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Manage rules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rule and click Save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91FE04D-279C-6980-B63C-D2431CCB72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75256" t="25137" r="5404" b="51573"/>
          <a:stretch/>
        </p:blipFill>
        <p:spPr>
          <a:xfrm>
            <a:off x="9601200" y="91440"/>
            <a:ext cx="2501900" cy="13255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44747F-EE4A-396B-9878-E4E6CB9BE0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051"/>
          <a:stretch/>
        </p:blipFill>
        <p:spPr>
          <a:xfrm>
            <a:off x="6302764" y="1861094"/>
            <a:ext cx="1358900" cy="23783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A163D5-D3D8-BA1A-A44F-05322C95C0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5814" y="3003090"/>
            <a:ext cx="1917920" cy="18601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08CCC9-D20E-0A36-5EED-FBEBC1090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5924" y="3429000"/>
            <a:ext cx="1510426" cy="1992581"/>
          </a:xfrm>
          <a:prstGeom prst="rect">
            <a:avLst/>
          </a:prstGeom>
        </p:spPr>
      </p:pic>
      <p:pic>
        <p:nvPicPr>
          <p:cNvPr id="13" name="Picture 12" descr="A screenshot of a calendar&#10;&#10;Description automatically generated with medium confidence">
            <a:extLst>
              <a:ext uri="{FF2B5EF4-FFF2-40B4-BE49-F238E27FC236}">
                <a16:creationId xmlns:a16="http://schemas.microsoft.com/office/drawing/2014/main" id="{958B4D55-E811-4D39-2604-412BA5444B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82" y="3933165"/>
            <a:ext cx="4412912" cy="248594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A6D62D4-9FF7-EC31-8B3F-F3E795DC1090}"/>
              </a:ext>
            </a:extLst>
          </p:cNvPr>
          <p:cNvSpPr/>
          <p:nvPr/>
        </p:nvSpPr>
        <p:spPr>
          <a:xfrm>
            <a:off x="9450212" y="4576490"/>
            <a:ext cx="211666" cy="203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38ECEA-D932-969A-3462-FC6C32F592E0}"/>
              </a:ext>
            </a:extLst>
          </p:cNvPr>
          <p:cNvSpPr/>
          <p:nvPr/>
        </p:nvSpPr>
        <p:spPr>
          <a:xfrm>
            <a:off x="7127887" y="1684002"/>
            <a:ext cx="211666" cy="203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0B6A23-DC5C-D66D-432E-1C9C54BB23D5}"/>
              </a:ext>
            </a:extLst>
          </p:cNvPr>
          <p:cNvSpPr/>
          <p:nvPr/>
        </p:nvSpPr>
        <p:spPr>
          <a:xfrm>
            <a:off x="10575304" y="3267544"/>
            <a:ext cx="211666" cy="203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D1CF59-5867-03AD-D4F4-46EDBD123072}"/>
              </a:ext>
            </a:extLst>
          </p:cNvPr>
          <p:cNvSpPr/>
          <p:nvPr/>
        </p:nvSpPr>
        <p:spPr>
          <a:xfrm>
            <a:off x="6075627" y="3891421"/>
            <a:ext cx="211666" cy="203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66601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AB555C-34B5-050D-3893-8A341F0CD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OneNote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F3EAB1-CC44-6A92-334F-77815E2D02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6282" t="48790" r="44378" b="27920"/>
          <a:stretch/>
        </p:blipFill>
        <p:spPr>
          <a:xfrm>
            <a:off x="9601200" y="91440"/>
            <a:ext cx="2501900" cy="132556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B7B236C-372E-2D6E-8E98-A534D84C2A44}"/>
              </a:ext>
            </a:extLst>
          </p:cNvPr>
          <p:cNvSpPr txBox="1">
            <a:spLocks/>
          </p:cNvSpPr>
          <p:nvPr/>
        </p:nvSpPr>
        <p:spPr>
          <a:xfrm>
            <a:off x="838199" y="1610360"/>
            <a:ext cx="7378519" cy="4693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500" dirty="0"/>
              <a:t>Pick the Notebook to add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500" dirty="0"/>
              <a:t>Click Save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5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5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500" dirty="0"/>
              <a:t>Click ‘Show Navigation’ to see Sections &amp; Pages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5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5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5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500" dirty="0"/>
              <a:t>Click Open in Desktop App to use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dirty="0"/>
              <a:t>	OneNote App instead of TEAMS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76AC6A6-4FCA-DD3C-90F6-1BDC34A824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8918"/>
          <a:stretch/>
        </p:blipFill>
        <p:spPr>
          <a:xfrm>
            <a:off x="7492453" y="2797945"/>
            <a:ext cx="3956597" cy="128129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DA609A-0B23-B6E8-FDC1-4A28FDF7A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900" y="4570725"/>
            <a:ext cx="5562600" cy="11866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098C2D7-9B3B-93BD-D2E7-5648F0DE7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773" y="648646"/>
            <a:ext cx="2117106" cy="208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3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AB555C-34B5-050D-3893-8A341F0CD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16D95-43B7-4B36-9198-589E083462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Add any buckets that make sense</a:t>
            </a:r>
          </a:p>
          <a:p>
            <a:r>
              <a:rPr lang="en-US" dirty="0"/>
              <a:t>Add Planner to left panel and you’ll see all tasks assigned to you, no matter which plan they are in.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F3EAB1-CC44-6A92-334F-77815E2D02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5671" t="48771" r="24989" b="27939"/>
          <a:stretch/>
        </p:blipFill>
        <p:spPr>
          <a:xfrm>
            <a:off x="9601200" y="91440"/>
            <a:ext cx="2501900" cy="1325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652CD8-41CE-E9C8-84F9-6638A95C8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60929"/>
            <a:ext cx="6872654" cy="2372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06085A-B6D4-7D44-B654-479E3F6D3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9312" y="2877382"/>
            <a:ext cx="2197496" cy="325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61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AB555C-34B5-050D-3893-8A341F0CD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Apps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F3EAB1-CC44-6A92-334F-77815E2D02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75305" t="48678" r="5355" b="28032"/>
          <a:stretch/>
        </p:blipFill>
        <p:spPr>
          <a:xfrm>
            <a:off x="9602803" y="91440"/>
            <a:ext cx="2501900" cy="1325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3CEAAB-7FE9-78B0-FE50-6903D3953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4" y="1565283"/>
            <a:ext cx="7303474" cy="46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79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AB555C-34B5-050D-3893-8A341F0CD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BI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70301-1C4E-36FF-DF84-572E9EDB0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0995"/>
            <a:ext cx="10515600" cy="4845968"/>
          </a:xfrm>
        </p:spPr>
        <p:txBody>
          <a:bodyPr/>
          <a:lstStyle/>
          <a:p>
            <a:r>
              <a:rPr lang="en-US" dirty="0"/>
              <a:t>Remembers where you navigated to for one hour</a:t>
            </a:r>
          </a:p>
          <a:p>
            <a:r>
              <a:rPr lang="en-US" dirty="0"/>
              <a:t>Dashboard needs to be published to the Service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F3EAB1-CC44-6A92-334F-77815E2D02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6647" t="72442" r="64013" b="4268"/>
          <a:stretch/>
        </p:blipFill>
        <p:spPr>
          <a:xfrm>
            <a:off x="9598177" y="86623"/>
            <a:ext cx="2501900" cy="13255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A2AB42-0599-7A38-459C-E2E4C1E74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697" y="3259096"/>
            <a:ext cx="2828789" cy="22679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23232D-3B28-A4FA-5662-364FD1326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452" y="2903941"/>
            <a:ext cx="5261304" cy="34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19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69259-62FC-F9EA-61BC-F12FD1B86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980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62623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D89016-98CB-92EC-931F-01F5A6B69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 &amp; Delete Chats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2D5C3-BE32-A900-9FB6-04BAD563ED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Pin people you chat with often</a:t>
            </a:r>
          </a:p>
          <a:p>
            <a:r>
              <a:rPr lang="en-US" dirty="0"/>
              <a:t>They’ll show up at the top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can also now Delete chats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BAB555-A72A-45CA-18F3-A7912BC9F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99018" l="2611" r="99869">
                        <a14:foregroundMark x1="2742" y1="2500" x2="90209" y2="44732"/>
                        <a14:foregroundMark x1="80548" y1="1161" x2="85379" y2="97946"/>
                        <a14:foregroundMark x1="85379" y1="97946" x2="85379" y2="97946"/>
                        <a14:foregroundMark x1="40209" y1="1696" x2="36031" y2="94286"/>
                        <a14:foregroundMark x1="36031" y1="94286" x2="36031" y2="94286"/>
                        <a14:foregroundMark x1="57441" y1="2143" x2="74674" y2="98393"/>
                        <a14:foregroundMark x1="90731" y1="1518" x2="95692" y2="29911"/>
                        <a14:foregroundMark x1="5352" y1="18571" x2="97389" y2="14375"/>
                        <a14:foregroundMark x1="7050" y1="5268" x2="39948" y2="4821"/>
                        <a14:foregroundMark x1="39948" y1="4821" x2="77807" y2="5000"/>
                        <a14:foregroundMark x1="77807" y1="5000" x2="78460" y2="4911"/>
                        <a14:foregroundMark x1="4047" y1="2054" x2="10574" y2="19732"/>
                        <a14:foregroundMark x1="10574" y1="19732" x2="10052" y2="28571"/>
                        <a14:foregroundMark x1="2872" y1="2321" x2="4830" y2="31161"/>
                        <a14:foregroundMark x1="17827" y1="31396" x2="95561" y2="29821"/>
                        <a14:foregroundMark x1="3003" y1="31696" x2="16491" y2="31423"/>
                        <a14:foregroundMark x1="2611" y1="3750" x2="26240" y2="2857"/>
                        <a14:foregroundMark x1="26240" y1="2857" x2="26632" y2="2946"/>
                        <a14:foregroundMark x1="5614" y1="27679" x2="33551" y2="26696"/>
                        <a14:foregroundMark x1="3003" y1="24554" x2="19582" y2="30000"/>
                        <a14:foregroundMark x1="83943" y1="25357" x2="87598" y2="25982"/>
                        <a14:foregroundMark x1="87467" y1="25179" x2="87076" y2="31607"/>
                        <a14:foregroundMark x1="93734" y1="59643" x2="90992" y2="96339"/>
                        <a14:foregroundMark x1="53525" y1="37232" x2="63185" y2="99196"/>
                        <a14:foregroundMark x1="94256" y1="2143" x2="96736" y2="13214"/>
                        <a14:foregroundMark x1="24282" y1="714" x2="10313" y2="2500"/>
                        <a14:foregroundMark x1="99608" y1="51696" x2="99869" y2="58214"/>
                        <a14:backgroundMark x1="17885" y1="36339" x2="25457" y2="35000"/>
                        <a14:backgroundMark x1="30157" y1="33482" x2="30026" y2="35893"/>
                        <a14:backgroundMark x1="31332" y1="33214" x2="31854" y2="35446"/>
                        <a14:backgroundMark x1="30026" y1="72768" x2="31984" y2="89643"/>
                        <a14:backgroundMark x1="31984" y1="89643" x2="27676" y2="97768"/>
                        <a14:backgroundMark x1="26501" y1="72500" x2="24282" y2="79554"/>
                        <a14:backgroundMark x1="27937" y1="72589" x2="27676" y2="76964"/>
                        <a14:backgroundMark x1="31332" y1="73482" x2="31332" y2="76161"/>
                        <a14:backgroundMark x1="29896" y1="67679" x2="30157" y2="68750"/>
                        <a14:backgroundMark x1="31854" y1="67857" x2="31854" y2="67857"/>
                        <a14:backgroundMark x1="30679" y1="76161" x2="31462" y2="78036"/>
                        <a14:backgroundMark x1="8747" y1="35000" x2="16580" y2="330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8772" y="1193844"/>
            <a:ext cx="2814028" cy="411450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47AFDB4-28A3-3023-897D-025D2489417E}"/>
              </a:ext>
            </a:extLst>
          </p:cNvPr>
          <p:cNvSpPr/>
          <p:nvPr/>
        </p:nvSpPr>
        <p:spPr>
          <a:xfrm>
            <a:off x="7742489" y="4939469"/>
            <a:ext cx="1934673" cy="3432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2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D89016-98CB-92EC-931F-01F5A6B69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 Out Chat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2D5C3-BE32-A900-9FB6-04BAD563ED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Want to chat with someone and do other things while in TEAMS?</a:t>
            </a:r>
          </a:p>
          <a:p>
            <a:r>
              <a:rPr lang="en-US" dirty="0"/>
              <a:t>Pop out a chat!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EBB90B-AFCC-222D-21C2-2597E2C48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3314700"/>
            <a:ext cx="5626102" cy="8334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3F780B-DDD9-CA30-EA16-B93BC36D3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00" y="2482036"/>
            <a:ext cx="3695700" cy="303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42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D89016-98CB-92EC-931F-01F5A6B69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Last Chat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2D5C3-BE32-A900-9FB6-04BAD563ED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Press the up arrow to quickly edit your last sent message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8-0000-0300-000004000000}"/>
              </a:ext>
              <a:ext uri="{147F2762-F138-4A5C-976F-8EAC2B608ADB}">
                <a16:predDERef xmlns:a16="http://schemas.microsoft.com/office/drawing/2014/main" pred="{00000000-0008-0000-0300-000002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84473" y="3052989"/>
            <a:ext cx="7686453" cy="17412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ED325B-98F8-B6BA-FABA-2CDCD49D683C}"/>
              </a:ext>
              <a:ext uri="{147F2762-F138-4A5C-976F-8EAC2B608ADB}">
                <a16:predDERef xmlns:a16="http://schemas.microsoft.com/office/drawing/2014/main" pred="{00000000-0008-0000-03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951" t="59156" r="28183" b="17140"/>
          <a:stretch/>
        </p:blipFill>
        <p:spPr>
          <a:xfrm>
            <a:off x="6965951" y="4083050"/>
            <a:ext cx="4508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69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50096-49D9-C47E-1AE4-C68AFBBC5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Rearrange TEAMS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063EC-E9B4-E81B-4BB2-D964C65DBE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Reorder TEAMS list by clicking and dragging</a:t>
            </a:r>
          </a:p>
          <a:p>
            <a:r>
              <a:rPr lang="en-US" dirty="0"/>
              <a:t>Hide infrequently used TEAMS</a:t>
            </a:r>
          </a:p>
        </p:txBody>
      </p:sp>
      <p:pic>
        <p:nvPicPr>
          <p:cNvPr id="11" name="Picture 1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5C0E422-4F70-7962-C423-BB72E45838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0" r="26821"/>
          <a:stretch/>
        </p:blipFill>
        <p:spPr>
          <a:xfrm>
            <a:off x="7973157" y="1685932"/>
            <a:ext cx="3380643" cy="41400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D0723F-9119-87F5-41AD-3D7947BA5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610" y="3370180"/>
            <a:ext cx="4696480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3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657F2-2353-48B5-C663-F9BDBCC67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Notifications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CE8E50-9DAE-9AD9-996F-1CE03DAB15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1715" y="3086280"/>
            <a:ext cx="5334744" cy="2419688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6805B0-483F-5925-6D92-5450BAEA838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Turn on Channel Notifications when you get added to a TEAM</a:t>
            </a:r>
          </a:p>
          <a:p>
            <a:r>
              <a:rPr lang="en-US" dirty="0"/>
              <a:t>This way you don’t miss anything happening in the TEAM</a:t>
            </a:r>
          </a:p>
        </p:txBody>
      </p:sp>
    </p:spTree>
    <p:extLst>
      <p:ext uri="{BB962C8B-B14F-4D97-AF65-F5344CB8AC3E}">
        <p14:creationId xmlns:p14="http://schemas.microsoft.com/office/powerpoint/2010/main" val="4200832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D89016-98CB-92EC-931F-01F5A6B69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Meetings External to DoD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2D5C3-BE32-A900-9FB6-04BAD563ED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Joining via TEAMS app gets you stuck in the lobby indefinitely</a:t>
            </a:r>
          </a:p>
          <a:p>
            <a:endParaRPr lang="en-US" dirty="0"/>
          </a:p>
          <a:p>
            <a:r>
              <a:rPr lang="en-US" dirty="0"/>
              <a:t>Join via the WEB BROWSER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Right-Click and copy the hyperlink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Paste link into the browser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i="1" dirty="0"/>
              <a:t>Cancel </a:t>
            </a:r>
            <a:r>
              <a:rPr lang="en-US" dirty="0"/>
              <a:t>to the pop-up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Select ‘Continue on this browser’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394744-AEA3-5872-9971-CDA22A5E0D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56" t="174" r="1655" b="34107"/>
          <a:stretch/>
        </p:blipFill>
        <p:spPr>
          <a:xfrm>
            <a:off x="8630863" y="1408681"/>
            <a:ext cx="2819744" cy="2135340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7AE92D9E-4EAE-7E4F-4099-A27FE53FE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505" y="2733994"/>
            <a:ext cx="619406" cy="619406"/>
          </a:xfrm>
          <a:prstGeom prst="rect">
            <a:avLst/>
          </a:prstGeom>
        </p:spPr>
      </p:pic>
      <p:pic>
        <p:nvPicPr>
          <p:cNvPr id="14" name="Graphic 13" descr="Add with solid fill">
            <a:extLst>
              <a:ext uri="{FF2B5EF4-FFF2-40B4-BE49-F238E27FC236}">
                <a16:creationId xmlns:a16="http://schemas.microsoft.com/office/drawing/2014/main" id="{31249081-CF03-0D32-0397-BB12051D6A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578159">
            <a:off x="404867" y="1386557"/>
            <a:ext cx="608262" cy="6082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DA4738-012A-47A7-F767-B12BEBCABF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998" y="5002371"/>
            <a:ext cx="1647860" cy="1285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14AD632-14C3-012A-15CD-A716674242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2176" y="5091789"/>
            <a:ext cx="3360251" cy="11549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E8E70BA-C119-69A5-6B68-193FD4363B1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6019304" y="4420615"/>
            <a:ext cx="3909646" cy="2061188"/>
          </a:xfrm>
          <a:custGeom>
            <a:avLst/>
            <a:gdLst>
              <a:gd name="connsiteX0" fmla="*/ 0 w 3909646"/>
              <a:gd name="connsiteY0" fmla="*/ 0 h 2061188"/>
              <a:gd name="connsiteX1" fmla="*/ 3909646 w 3909646"/>
              <a:gd name="connsiteY1" fmla="*/ 0 h 2061188"/>
              <a:gd name="connsiteX2" fmla="*/ 3909646 w 3909646"/>
              <a:gd name="connsiteY2" fmla="*/ 1642185 h 2061188"/>
              <a:gd name="connsiteX3" fmla="*/ 2839247 w 3909646"/>
              <a:gd name="connsiteY3" fmla="*/ 1642185 h 2061188"/>
              <a:gd name="connsiteX4" fmla="*/ 2839247 w 3909646"/>
              <a:gd name="connsiteY4" fmla="*/ 2061188 h 2061188"/>
              <a:gd name="connsiteX5" fmla="*/ 0 w 3909646"/>
              <a:gd name="connsiteY5" fmla="*/ 2061188 h 2061188"/>
              <a:gd name="connsiteX6" fmla="*/ 0 w 3909646"/>
              <a:gd name="connsiteY6" fmla="*/ 0 h 206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9646" h="2061188">
                <a:moveTo>
                  <a:pt x="0" y="0"/>
                </a:moveTo>
                <a:lnTo>
                  <a:pt x="3909646" y="0"/>
                </a:lnTo>
                <a:lnTo>
                  <a:pt x="3909646" y="1642185"/>
                </a:lnTo>
                <a:lnTo>
                  <a:pt x="2839247" y="1642185"/>
                </a:lnTo>
                <a:lnTo>
                  <a:pt x="2839247" y="2061188"/>
                </a:lnTo>
                <a:lnTo>
                  <a:pt x="0" y="206118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76C9FBA-9DC1-86BB-3416-C710090A921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72622" t="79672" r="-3305" b="-24035"/>
          <a:stretch>
            <a:fillRect/>
          </a:stretch>
        </p:blipFill>
        <p:spPr>
          <a:xfrm>
            <a:off x="9094254" y="5869198"/>
            <a:ext cx="1199601" cy="914400"/>
          </a:xfrm>
          <a:custGeom>
            <a:avLst/>
            <a:gdLst>
              <a:gd name="connsiteX0" fmla="*/ 1070399 w 1199601"/>
              <a:gd name="connsiteY0" fmla="*/ 0 h 914400"/>
              <a:gd name="connsiteX1" fmla="*/ 1199601 w 1199601"/>
              <a:gd name="connsiteY1" fmla="*/ 0 h 914400"/>
              <a:gd name="connsiteX2" fmla="*/ 1199601 w 1199601"/>
              <a:gd name="connsiteY2" fmla="*/ 914400 h 914400"/>
              <a:gd name="connsiteX3" fmla="*/ 0 w 1199601"/>
              <a:gd name="connsiteY3" fmla="*/ 914400 h 914400"/>
              <a:gd name="connsiteX4" fmla="*/ 0 w 1199601"/>
              <a:gd name="connsiteY4" fmla="*/ 419003 h 914400"/>
              <a:gd name="connsiteX5" fmla="*/ 1070399 w 1199601"/>
              <a:gd name="connsiteY5" fmla="*/ 419003 h 914400"/>
              <a:gd name="connsiteX6" fmla="*/ 1070399 w 1199601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9601" h="914400">
                <a:moveTo>
                  <a:pt x="1070399" y="0"/>
                </a:moveTo>
                <a:lnTo>
                  <a:pt x="1199601" y="0"/>
                </a:lnTo>
                <a:lnTo>
                  <a:pt x="1199601" y="914400"/>
                </a:lnTo>
                <a:lnTo>
                  <a:pt x="0" y="914400"/>
                </a:lnTo>
                <a:lnTo>
                  <a:pt x="0" y="419003"/>
                </a:lnTo>
                <a:lnTo>
                  <a:pt x="1070399" y="419003"/>
                </a:lnTo>
                <a:lnTo>
                  <a:pt x="1070399" y="0"/>
                </a:lnTo>
                <a:close/>
              </a:path>
            </a:pathLst>
          </a:cu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C1515E2-3169-C3FB-37D1-58CBCBD2FDE8}"/>
              </a:ext>
            </a:extLst>
          </p:cNvPr>
          <p:cNvSpPr/>
          <p:nvPr/>
        </p:nvSpPr>
        <p:spPr>
          <a:xfrm>
            <a:off x="5439833" y="5930900"/>
            <a:ext cx="347134" cy="1953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99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F5C4A-1E3E-B058-1436-C733FDFA7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Bypass Lobby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6A1B7-DC9D-CE4D-3B3E-01DA56D455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Allow people to bypass the meeting lobby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DE9FC9-E6E7-A65F-7B4E-DD0F5A754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503" y="1578365"/>
            <a:ext cx="3141949" cy="12294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A9BD3B-6B1A-1A74-B72D-4A7C2DED39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24"/>
          <a:stretch/>
        </p:blipFill>
        <p:spPr>
          <a:xfrm>
            <a:off x="1286605" y="2558971"/>
            <a:ext cx="6160477" cy="3243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5C9499-892F-BAB1-2773-7EC764795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311" y="3788510"/>
            <a:ext cx="3141950" cy="20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89538"/>
      </p:ext>
    </p:extLst>
  </p:cSld>
  <p:clrMapOvr>
    <a:masterClrMapping/>
  </p:clrMapOvr>
</p:sld>
</file>

<file path=ppt/theme/theme1.xml><?xml version="1.0" encoding="utf-8"?>
<a:theme xmlns:a="http://schemas.openxmlformats.org/drawingml/2006/main" name="Teksouth w/o Copyright">
  <a:themeElements>
    <a:clrScheme name="Teksouth">
      <a:dk1>
        <a:srgbClr val="232D58"/>
      </a:dk1>
      <a:lt1>
        <a:srgbClr val="F9F4F1"/>
      </a:lt1>
      <a:dk2>
        <a:srgbClr val="447CAD"/>
      </a:dk2>
      <a:lt2>
        <a:srgbClr val="F9F4F1"/>
      </a:lt2>
      <a:accent1>
        <a:srgbClr val="232D58"/>
      </a:accent1>
      <a:accent2>
        <a:srgbClr val="AE1F27"/>
      </a:accent2>
      <a:accent3>
        <a:srgbClr val="F9F4F1"/>
      </a:accent3>
      <a:accent4>
        <a:srgbClr val="CA2026"/>
      </a:accent4>
      <a:accent5>
        <a:srgbClr val="447CAD"/>
      </a:accent5>
      <a:accent6>
        <a:srgbClr val="232D58"/>
      </a:accent6>
      <a:hlink>
        <a:srgbClr val="447CAD"/>
      </a:hlink>
      <a:folHlink>
        <a:srgbClr val="232D58"/>
      </a:folHlink>
    </a:clrScheme>
    <a:fontScheme name="Custom 1">
      <a:majorFont>
        <a:latin typeface="Rubik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ksouth" id="{1EA4858D-2B60-4E0D-B9BF-7D293A3AC726}" vid="{6A7C5D87-35AE-4B38-A2DE-217E472499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1ae6303-ae6a-42d8-87b6-d990b20d0d53">J24NRMYEA7Z6-178938235-188</_dlc_DocId>
    <_dlc_DocIdUrl xmlns="11ae6303-ae6a-42d8-87b6-d990b20d0d53">
      <Url>https://home.teksouth.com/Marketing/_layouts/15/DocIdRedir.aspx?ID=J24NRMYEA7Z6-178938235-188</Url>
      <Description>J24NRMYEA7Z6-178938235-188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6F242FBF917149B1AE6268FB2C5B80" ma:contentTypeVersion="0" ma:contentTypeDescription="Create a new document." ma:contentTypeScope="" ma:versionID="3ea04e57c6af91a6fb551b8606a637c0">
  <xsd:schema xmlns:xsd="http://www.w3.org/2001/XMLSchema" xmlns:xs="http://www.w3.org/2001/XMLSchema" xmlns:p="http://schemas.microsoft.com/office/2006/metadata/properties" xmlns:ns2="11ae6303-ae6a-42d8-87b6-d990b20d0d53" targetNamespace="http://schemas.microsoft.com/office/2006/metadata/properties" ma:root="true" ma:fieldsID="c75da6c6ce024cc38d1b3a8adc8fdaf4" ns2:_="">
    <xsd:import namespace="11ae6303-ae6a-42d8-87b6-d990b20d0d5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ae6303-ae6a-42d8-87b6-d990b20d0d5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C35568-992B-494E-A986-DB6A71327437}">
  <ds:schemaRefs>
    <ds:schemaRef ds:uri="http://schemas.microsoft.com/office/2006/metadata/properties"/>
    <ds:schemaRef ds:uri="http://schemas.microsoft.com/office/infopath/2007/PartnerControls"/>
    <ds:schemaRef ds:uri="11ae6303-ae6a-42d8-87b6-d990b20d0d53"/>
  </ds:schemaRefs>
</ds:datastoreItem>
</file>

<file path=customXml/itemProps2.xml><?xml version="1.0" encoding="utf-8"?>
<ds:datastoreItem xmlns:ds="http://schemas.openxmlformats.org/officeDocument/2006/customXml" ds:itemID="{6DC8DF71-DF10-46C6-9C7E-E052CDD17B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ae6303-ae6a-42d8-87b6-d990b20d0d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181DD9-7150-450F-B035-E16013C7A5D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302DCBE-A270-4EB0-9FD6-F815B0B886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Teksouth</Template>
  <TotalTime>28529</TotalTime>
  <Words>775</Words>
  <Application>Microsoft Office PowerPoint</Application>
  <PresentationFormat>Widescreen</PresentationFormat>
  <Paragraphs>181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Poppins</vt:lpstr>
      <vt:lpstr>Poppins Medium</vt:lpstr>
      <vt:lpstr>Rubik SemiBold</vt:lpstr>
      <vt:lpstr>Tw Cen MT</vt:lpstr>
      <vt:lpstr>Teksouth w/o Copyright</vt:lpstr>
      <vt:lpstr>Capabilities Most Financial Managers Don’t Know About Microsoft TEAMS</vt:lpstr>
      <vt:lpstr>Agenda</vt:lpstr>
      <vt:lpstr>Pin &amp; Delete Chats</vt:lpstr>
      <vt:lpstr>Pop Out Chat</vt:lpstr>
      <vt:lpstr>Edit Last Chat</vt:lpstr>
      <vt:lpstr>Rearrange TEAMS List</vt:lpstr>
      <vt:lpstr>Channel Notifications</vt:lpstr>
      <vt:lpstr>Join Meetings External to DoD</vt:lpstr>
      <vt:lpstr>Bypass Lobby</vt:lpstr>
      <vt:lpstr>Content Pop Out</vt:lpstr>
      <vt:lpstr>Open in Desktop App</vt:lpstr>
      <vt:lpstr>Co-Authoring</vt:lpstr>
      <vt:lpstr>Sheet View</vt:lpstr>
      <vt:lpstr>Loop Component</vt:lpstr>
      <vt:lpstr>TEAMS Calendar</vt:lpstr>
      <vt:lpstr>Apps within TEAMS</vt:lpstr>
      <vt:lpstr>Channel Calendar</vt:lpstr>
      <vt:lpstr>Lists</vt:lpstr>
      <vt:lpstr>List as Calendar</vt:lpstr>
      <vt:lpstr>Conditionally Format List</vt:lpstr>
      <vt:lpstr>OneNote</vt:lpstr>
      <vt:lpstr>Planner</vt:lpstr>
      <vt:lpstr>Power Apps</vt:lpstr>
      <vt:lpstr>Power BI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Moon</dc:creator>
  <cp:lastModifiedBy>Pamela Dvirnak</cp:lastModifiedBy>
  <cp:revision>37</cp:revision>
  <dcterms:created xsi:type="dcterms:W3CDTF">2023-02-15T02:49:25Z</dcterms:created>
  <dcterms:modified xsi:type="dcterms:W3CDTF">2023-06-07T05:10:07Z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0x010100626F242FBF917149B1AE6268FB2C5B80</vt:lpwstr>
  </property>
  <property fmtid="{D5CDD505-2E9C-101B-9397-08002B2CF9AE}" pid="3" name="_dlc_DocIdItemGuid">
    <vt:lpwstr>d7008827-4b88-410b-85e6-0cfd4f98e568</vt:lpwstr>
  </property>
</Properties>
</file>