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sldIdLst>
    <p:sldId id="259" r:id="rId6"/>
    <p:sldId id="349" r:id="rId7"/>
    <p:sldId id="319" r:id="rId8"/>
    <p:sldId id="356" r:id="rId9"/>
    <p:sldId id="357" r:id="rId10"/>
    <p:sldId id="358" r:id="rId11"/>
    <p:sldId id="359" r:id="rId12"/>
    <p:sldId id="329" r:id="rId13"/>
    <p:sldId id="330" r:id="rId14"/>
    <p:sldId id="331" r:id="rId15"/>
    <p:sldId id="332" r:id="rId16"/>
    <p:sldId id="343" r:id="rId17"/>
    <p:sldId id="334" r:id="rId18"/>
    <p:sldId id="323" r:id="rId19"/>
    <p:sldId id="318" r:id="rId20"/>
    <p:sldId id="350" r:id="rId21"/>
    <p:sldId id="351" r:id="rId22"/>
    <p:sldId id="353" r:id="rId23"/>
    <p:sldId id="352" r:id="rId24"/>
    <p:sldId id="3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F28"/>
    <a:srgbClr val="457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966" autoAdjust="0"/>
  </p:normalViewPr>
  <p:slideViewPr>
    <p:cSldViewPr snapToGrid="0">
      <p:cViewPr varScale="1">
        <p:scale>
          <a:sx n="141" d="100"/>
          <a:sy n="141" d="100"/>
        </p:scale>
        <p:origin x="908" y="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4952C-2831-4D05-B11F-866CE748DE45}"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B9B85-8174-444F-936A-D44E5AE49D45}" type="slidenum">
              <a:rPr lang="en-US" smtClean="0"/>
              <a:t>‹#›</a:t>
            </a:fld>
            <a:endParaRPr lang="en-US"/>
          </a:p>
        </p:txBody>
      </p:sp>
    </p:spTree>
    <p:extLst>
      <p:ext uri="{BB962C8B-B14F-4D97-AF65-F5344CB8AC3E}">
        <p14:creationId xmlns:p14="http://schemas.microsoft.com/office/powerpoint/2010/main" val="324978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8B9B85-8174-444F-936A-D44E5AE49D45}" type="slidenum">
              <a:rPr lang="en-US" smtClean="0"/>
              <a:t>1</a:t>
            </a:fld>
            <a:endParaRPr lang="en-US"/>
          </a:p>
        </p:txBody>
      </p:sp>
    </p:spTree>
    <p:extLst>
      <p:ext uri="{BB962C8B-B14F-4D97-AF65-F5344CB8AC3E}">
        <p14:creationId xmlns:p14="http://schemas.microsoft.com/office/powerpoint/2010/main" val="89103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10</a:t>
            </a:fld>
            <a:endParaRPr lang="en-US" dirty="0"/>
          </a:p>
        </p:txBody>
      </p:sp>
    </p:spTree>
    <p:extLst>
      <p:ext uri="{BB962C8B-B14F-4D97-AF65-F5344CB8AC3E}">
        <p14:creationId xmlns:p14="http://schemas.microsoft.com/office/powerpoint/2010/main" val="297927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SmartArt</a:t>
            </a:r>
          </a:p>
          <a:p>
            <a:r>
              <a:rPr lang="en-US" dirty="0"/>
              <a:t>Create professional-looking diagrams and graphics.  Useful for presenting complex info in organized and visually appealing way.  Create from scratch or convert existing text or bullet points.  Includes hierarchies, relationships, matrices, and pyramids</a:t>
            </a:r>
          </a:p>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11</a:t>
            </a:fld>
            <a:endParaRPr lang="en-US" dirty="0"/>
          </a:p>
        </p:txBody>
      </p:sp>
    </p:spTree>
    <p:extLst>
      <p:ext uri="{BB962C8B-B14F-4D97-AF65-F5344CB8AC3E}">
        <p14:creationId xmlns:p14="http://schemas.microsoft.com/office/powerpoint/2010/main" val="149948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12</a:t>
            </a:fld>
            <a:endParaRPr lang="en-US" dirty="0"/>
          </a:p>
        </p:txBody>
      </p:sp>
    </p:spTree>
    <p:extLst>
      <p:ext uri="{BB962C8B-B14F-4D97-AF65-F5344CB8AC3E}">
        <p14:creationId xmlns:p14="http://schemas.microsoft.com/office/powerpoint/2010/main" val="73800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Fragment shape</a:t>
            </a:r>
          </a:p>
          <a:p>
            <a:r>
              <a:rPr lang="en-US" dirty="0"/>
              <a:t>Can create custom shapes.  Useful for creating unique and complex shapes.  PPT fragments or cuts along the edges where the shapes meet</a:t>
            </a:r>
          </a:p>
          <a:p>
            <a:endParaRPr lang="en-US" dirty="0"/>
          </a:p>
          <a:p>
            <a:r>
              <a:rPr lang="en-US" b="1" dirty="0"/>
              <a:t>Remove &amp; Replace Background</a:t>
            </a:r>
          </a:p>
          <a:p>
            <a:r>
              <a:rPr lang="en-US" dirty="0">
                <a:latin typeface="Tw Cen MT"/>
              </a:rPr>
              <a:t>Powerful photoshop like tool.  Help create visually appealing and professional-looking presentations with ease</a:t>
            </a:r>
          </a:p>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13</a:t>
            </a:fld>
            <a:endParaRPr lang="en-US" dirty="0"/>
          </a:p>
        </p:txBody>
      </p:sp>
    </p:spTree>
    <p:extLst>
      <p:ext uri="{BB962C8B-B14F-4D97-AF65-F5344CB8AC3E}">
        <p14:creationId xmlns:p14="http://schemas.microsoft.com/office/powerpoint/2010/main" val="149411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kern="1200" dirty="0">
              <a:solidFill>
                <a:srgbClr val="00B050"/>
              </a:solidFill>
              <a:latin typeface="+mn-lt"/>
              <a:ea typeface="+mn-ea"/>
              <a:cs typeface="+mn-cs"/>
            </a:endParaRPr>
          </a:p>
        </p:txBody>
      </p:sp>
      <p:sp>
        <p:nvSpPr>
          <p:cNvPr id="4" name="Slide Number Placeholder 3"/>
          <p:cNvSpPr>
            <a:spLocks noGrp="1"/>
          </p:cNvSpPr>
          <p:nvPr>
            <p:ph type="sldNum" sz="quarter" idx="5"/>
          </p:nvPr>
        </p:nvSpPr>
        <p:spPr/>
        <p:txBody>
          <a:bodyPr/>
          <a:lstStyle/>
          <a:p>
            <a:fld id="{ABEF63A8-E2C5-438B-9FDD-403B2246D4B6}" type="slidenum">
              <a:rPr lang="en-US" smtClean="0"/>
              <a:t>14</a:t>
            </a:fld>
            <a:endParaRPr lang="en-US" dirty="0"/>
          </a:p>
        </p:txBody>
      </p:sp>
    </p:spTree>
    <p:extLst>
      <p:ext uri="{BB962C8B-B14F-4D97-AF65-F5344CB8AC3E}">
        <p14:creationId xmlns:p14="http://schemas.microsoft.com/office/powerpoint/2010/main" val="113191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Eyedropper:  </a:t>
            </a:r>
            <a:r>
              <a:rPr lang="en-US" dirty="0"/>
              <a:t>Can match colors of objects in the presentation</a:t>
            </a:r>
          </a:p>
          <a:p>
            <a:r>
              <a:rPr lang="en-US" b="1" dirty="0"/>
              <a:t>Convert to Shape</a:t>
            </a:r>
            <a:r>
              <a:rPr lang="en-US" dirty="0"/>
              <a:t>:  Convert Vector Graphics (</a:t>
            </a:r>
            <a:r>
              <a:rPr lang="en-US" dirty="0" err="1"/>
              <a:t>svg</a:t>
            </a:r>
            <a:r>
              <a:rPr lang="en-US" dirty="0"/>
              <a:t> or emf file type) into editable shape.  Easily manipulate shapes and colors, ungroup to edit individual components.  Avoid issues with resolution and scaling.</a:t>
            </a:r>
          </a:p>
          <a:p>
            <a:endParaRPr lang="en-US" b="1" dirty="0"/>
          </a:p>
        </p:txBody>
      </p:sp>
      <p:sp>
        <p:nvSpPr>
          <p:cNvPr id="4" name="Slide Number Placeholder 3"/>
          <p:cNvSpPr>
            <a:spLocks noGrp="1"/>
          </p:cNvSpPr>
          <p:nvPr>
            <p:ph type="sldNum" sz="quarter" idx="5"/>
          </p:nvPr>
        </p:nvSpPr>
        <p:spPr/>
        <p:txBody>
          <a:bodyPr/>
          <a:lstStyle/>
          <a:p>
            <a:fld id="{ABEF63A8-E2C5-438B-9FDD-403B2246D4B6}" type="slidenum">
              <a:rPr lang="en-US" smtClean="0"/>
              <a:t>15</a:t>
            </a:fld>
            <a:endParaRPr lang="en-US" dirty="0"/>
          </a:p>
        </p:txBody>
      </p:sp>
    </p:spTree>
    <p:extLst>
      <p:ext uri="{BB962C8B-B14F-4D97-AF65-F5344CB8AC3E}">
        <p14:creationId xmlns:p14="http://schemas.microsoft.com/office/powerpoint/2010/main" val="4226391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kern="1200" dirty="0">
              <a:solidFill>
                <a:srgbClr val="00B050"/>
              </a:solidFill>
              <a:latin typeface="+mn-lt"/>
              <a:ea typeface="+mn-ea"/>
              <a:cs typeface="+mn-cs"/>
            </a:endParaRPr>
          </a:p>
        </p:txBody>
      </p:sp>
      <p:sp>
        <p:nvSpPr>
          <p:cNvPr id="4" name="Slide Number Placeholder 3"/>
          <p:cNvSpPr>
            <a:spLocks noGrp="1"/>
          </p:cNvSpPr>
          <p:nvPr>
            <p:ph type="sldNum" sz="quarter" idx="5"/>
          </p:nvPr>
        </p:nvSpPr>
        <p:spPr/>
        <p:txBody>
          <a:bodyPr/>
          <a:lstStyle/>
          <a:p>
            <a:fld id="{ABEF63A8-E2C5-438B-9FDD-403B2246D4B6}" type="slidenum">
              <a:rPr lang="en-US" smtClean="0"/>
              <a:t>16</a:t>
            </a:fld>
            <a:endParaRPr lang="en-US" dirty="0"/>
          </a:p>
        </p:txBody>
      </p:sp>
    </p:spTree>
    <p:extLst>
      <p:ext uri="{BB962C8B-B14F-4D97-AF65-F5344CB8AC3E}">
        <p14:creationId xmlns:p14="http://schemas.microsoft.com/office/powerpoint/2010/main" val="249280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rgbClr val="00B050"/>
                </a:solidFill>
                <a:latin typeface="+mn-lt"/>
                <a:ea typeface="+mn-ea"/>
                <a:cs typeface="+mn-cs"/>
              </a:rPr>
              <a:t>Screen Recording</a:t>
            </a:r>
          </a:p>
          <a:p>
            <a:endParaRPr lang="en-US" sz="2800" kern="1200" dirty="0">
              <a:solidFill>
                <a:srgbClr val="00B050"/>
              </a:solidFill>
              <a:latin typeface="+mn-lt"/>
              <a:ea typeface="+mn-ea"/>
              <a:cs typeface="+mn-cs"/>
            </a:endParaRPr>
          </a:p>
          <a:p>
            <a:r>
              <a:rPr lang="en-US" sz="2800" kern="1200" dirty="0">
                <a:solidFill>
                  <a:srgbClr val="00B050"/>
                </a:solidFill>
                <a:latin typeface="+mn-lt"/>
                <a:ea typeface="+mn-ea"/>
                <a:cs typeface="+mn-cs"/>
              </a:rPr>
              <a:t>Go to Teksouth Website and click Contact Us</a:t>
            </a:r>
          </a:p>
        </p:txBody>
      </p:sp>
      <p:sp>
        <p:nvSpPr>
          <p:cNvPr id="4" name="Slide Number Placeholder 3"/>
          <p:cNvSpPr>
            <a:spLocks noGrp="1"/>
          </p:cNvSpPr>
          <p:nvPr>
            <p:ph type="sldNum" sz="quarter" idx="5"/>
          </p:nvPr>
        </p:nvSpPr>
        <p:spPr/>
        <p:txBody>
          <a:bodyPr/>
          <a:lstStyle/>
          <a:p>
            <a:fld id="{ABEF63A8-E2C5-438B-9FDD-403B2246D4B6}" type="slidenum">
              <a:rPr lang="en-US" smtClean="0"/>
              <a:t>17</a:t>
            </a:fld>
            <a:endParaRPr lang="en-US" dirty="0"/>
          </a:p>
        </p:txBody>
      </p:sp>
    </p:spTree>
    <p:extLst>
      <p:ext uri="{BB962C8B-B14F-4D97-AF65-F5344CB8AC3E}">
        <p14:creationId xmlns:p14="http://schemas.microsoft.com/office/powerpoint/2010/main" val="74569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kern="1200" dirty="0">
              <a:solidFill>
                <a:srgbClr val="00B050"/>
              </a:solidFill>
              <a:latin typeface="+mn-lt"/>
              <a:ea typeface="+mn-ea"/>
              <a:cs typeface="+mn-cs"/>
            </a:endParaRPr>
          </a:p>
        </p:txBody>
      </p:sp>
      <p:sp>
        <p:nvSpPr>
          <p:cNvPr id="4" name="Slide Number Placeholder 3"/>
          <p:cNvSpPr>
            <a:spLocks noGrp="1"/>
          </p:cNvSpPr>
          <p:nvPr>
            <p:ph type="sldNum" sz="quarter" idx="5"/>
          </p:nvPr>
        </p:nvSpPr>
        <p:spPr/>
        <p:txBody>
          <a:bodyPr/>
          <a:lstStyle/>
          <a:p>
            <a:fld id="{ABEF63A8-E2C5-438B-9FDD-403B2246D4B6}" type="slidenum">
              <a:rPr lang="en-US" smtClean="0"/>
              <a:t>18</a:t>
            </a:fld>
            <a:endParaRPr lang="en-US" dirty="0"/>
          </a:p>
        </p:txBody>
      </p:sp>
    </p:spTree>
    <p:extLst>
      <p:ext uri="{BB962C8B-B14F-4D97-AF65-F5344CB8AC3E}">
        <p14:creationId xmlns:p14="http://schemas.microsoft.com/office/powerpoint/2010/main" val="113089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a:solidFill>
                  <a:srgbClr val="00B050"/>
                </a:solidFill>
                <a:latin typeface="+mn-lt"/>
                <a:ea typeface="+mn-ea"/>
                <a:cs typeface="+mn-cs"/>
              </a:rPr>
              <a:t>Connect to Power BI – Spend Plan Demo</a:t>
            </a:r>
          </a:p>
          <a:p>
            <a:endParaRPr lang="en-US" sz="2800" kern="1200" dirty="0">
              <a:solidFill>
                <a:srgbClr val="00B050"/>
              </a:solidFill>
              <a:latin typeface="+mn-lt"/>
              <a:ea typeface="+mn-ea"/>
              <a:cs typeface="+mn-cs"/>
            </a:endParaRPr>
          </a:p>
          <a:p>
            <a:r>
              <a:rPr lang="en-US" sz="5400" b="0" i="0" dirty="0">
                <a:solidFill>
                  <a:srgbClr val="4D5156"/>
                </a:solidFill>
                <a:effectLst/>
                <a:latin typeface="Roboto" panose="02000000000000000000" pitchFamily="2" charset="0"/>
              </a:rPr>
              <a:t>If you have a Premium capacity and share via app then any user (even </a:t>
            </a:r>
            <a:r>
              <a:rPr lang="en-US" sz="5400" b="1" i="0" dirty="0">
                <a:solidFill>
                  <a:srgbClr val="5F6368"/>
                </a:solidFill>
                <a:effectLst/>
                <a:latin typeface="Roboto" panose="02000000000000000000" pitchFamily="2" charset="0"/>
              </a:rPr>
              <a:t>if they don't have a Pro license</a:t>
            </a:r>
            <a:r>
              <a:rPr lang="en-US" sz="5400" b="0" i="0" dirty="0">
                <a:solidFill>
                  <a:srgbClr val="4D5156"/>
                </a:solidFill>
                <a:effectLst/>
                <a:latin typeface="Roboto" panose="02000000000000000000" pitchFamily="2" charset="0"/>
              </a:rPr>
              <a:t>) can consume the reports.  </a:t>
            </a:r>
            <a:r>
              <a:rPr lang="en-US" sz="4000" b="0" i="0" dirty="0">
                <a:solidFill>
                  <a:srgbClr val="161616"/>
                </a:solidFill>
                <a:effectLst/>
                <a:latin typeface="Segoe UI" panose="020B0502040204020203" pitchFamily="34" charset="0"/>
              </a:rPr>
              <a:t>To be able to view live Power BI data in PowerPoint, users must have an active Power BI account and a Power BI Free license, and access to the data.   If the Power BI report isn't located in a Premium capacity, a Power BI Pro license is needed.</a:t>
            </a:r>
          </a:p>
          <a:p>
            <a:endParaRPr lang="en-US" sz="4000" b="0" i="0" kern="1200" dirty="0">
              <a:solidFill>
                <a:srgbClr val="161616"/>
              </a:solidFill>
              <a:effectLst/>
              <a:latin typeface="Segoe UI" panose="020B0502040204020203" pitchFamily="34" charset="0"/>
              <a:ea typeface="+mn-ea"/>
              <a:cs typeface="+mn-cs"/>
            </a:endParaRPr>
          </a:p>
          <a:p>
            <a:r>
              <a:rPr lang="en-US" sz="4000" b="0" i="0" dirty="0">
                <a:solidFill>
                  <a:srgbClr val="161616"/>
                </a:solidFill>
                <a:effectLst/>
                <a:latin typeface="Segoe UI" panose="020B0502040204020203" pitchFamily="34" charset="0"/>
              </a:rPr>
              <a:t>Once the report or visual has loaded, it's live and you can select the data as desired. Any changes you make while editing the presentation will be saved. The next time you open the presentation, the report or visual will appear in the state you last left it in.</a:t>
            </a:r>
            <a:endParaRPr lang="en-US" sz="4000" b="0" i="0" kern="1200" dirty="0">
              <a:solidFill>
                <a:srgbClr val="161616"/>
              </a:solidFill>
              <a:effectLst/>
              <a:latin typeface="Segoe UI" panose="020B0502040204020203" pitchFamily="34" charset="0"/>
              <a:ea typeface="+mn-ea"/>
              <a:cs typeface="+mn-cs"/>
            </a:endParaRPr>
          </a:p>
          <a:p>
            <a:endParaRPr lang="en-US" sz="4000" b="0" i="0" kern="1200" dirty="0">
              <a:solidFill>
                <a:srgbClr val="161616"/>
              </a:solidFill>
              <a:effectLst/>
              <a:latin typeface="Segoe UI" panose="020B0502040204020203" pitchFamily="34" charset="0"/>
              <a:ea typeface="+mn-ea"/>
              <a:cs typeface="+mn-cs"/>
            </a:endParaRPr>
          </a:p>
          <a:p>
            <a:r>
              <a:rPr lang="en-US" sz="2800" kern="1200" dirty="0">
                <a:solidFill>
                  <a:srgbClr val="00B050"/>
                </a:solidFill>
                <a:latin typeface="+mn-lt"/>
                <a:ea typeface="+mn-ea"/>
                <a:cs typeface="+mn-cs"/>
              </a:rPr>
              <a:t>https://learn.microsoft.com/en-us/power-bi/collaborate-share/service-power-bi-powerpoint-add-in-install?tabs=share</a:t>
            </a:r>
          </a:p>
        </p:txBody>
      </p:sp>
      <p:sp>
        <p:nvSpPr>
          <p:cNvPr id="4" name="Slide Number Placeholder 3"/>
          <p:cNvSpPr>
            <a:spLocks noGrp="1"/>
          </p:cNvSpPr>
          <p:nvPr>
            <p:ph type="sldNum" sz="quarter" idx="5"/>
          </p:nvPr>
        </p:nvSpPr>
        <p:spPr/>
        <p:txBody>
          <a:bodyPr/>
          <a:lstStyle/>
          <a:p>
            <a:fld id="{ABEF63A8-E2C5-438B-9FDD-403B2246D4B6}" type="slidenum">
              <a:rPr lang="en-US" smtClean="0"/>
              <a:t>19</a:t>
            </a:fld>
            <a:endParaRPr lang="en-US" dirty="0"/>
          </a:p>
        </p:txBody>
      </p:sp>
    </p:spTree>
    <p:extLst>
      <p:ext uri="{BB962C8B-B14F-4D97-AF65-F5344CB8AC3E}">
        <p14:creationId xmlns:p14="http://schemas.microsoft.com/office/powerpoint/2010/main" val="306649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Perfect shape </a:t>
            </a:r>
            <a:r>
              <a:rPr lang="en-US" dirty="0"/>
              <a:t>– hold down shift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Align &amp; grid image</a:t>
            </a:r>
          </a:p>
          <a:p>
            <a:r>
              <a:rPr lang="en-US" dirty="0"/>
              <a:t>Quickly arrange multiple shapes with precision and consistency.  Arrange shapes, text boxes, images, and other objects</a:t>
            </a:r>
          </a:p>
          <a:p>
            <a:r>
              <a:rPr lang="en-US" dirty="0"/>
              <a:t>Arranged Horizontally or Vertically.   Aligned to each other or to the slide</a:t>
            </a:r>
          </a:p>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2</a:t>
            </a:fld>
            <a:endParaRPr lang="en-US" dirty="0"/>
          </a:p>
        </p:txBody>
      </p:sp>
    </p:spTree>
    <p:extLst>
      <p:ext uri="{BB962C8B-B14F-4D97-AF65-F5344CB8AC3E}">
        <p14:creationId xmlns:p14="http://schemas.microsoft.com/office/powerpoint/2010/main" val="2878965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a:solidFill>
                  <a:srgbClr val="00B050"/>
                </a:solidFill>
                <a:latin typeface="+mn-lt"/>
                <a:ea typeface="+mn-ea"/>
                <a:cs typeface="+mn-cs"/>
              </a:rPr>
              <a:t>Embed a video instead of a hyperlink</a:t>
            </a:r>
          </a:p>
        </p:txBody>
      </p:sp>
      <p:sp>
        <p:nvSpPr>
          <p:cNvPr id="4" name="Slide Number Placeholder 3"/>
          <p:cNvSpPr>
            <a:spLocks noGrp="1"/>
          </p:cNvSpPr>
          <p:nvPr>
            <p:ph type="sldNum" sz="quarter" idx="5"/>
          </p:nvPr>
        </p:nvSpPr>
        <p:spPr/>
        <p:txBody>
          <a:bodyPr/>
          <a:lstStyle/>
          <a:p>
            <a:fld id="{ABEF63A8-E2C5-438B-9FDD-403B2246D4B6}" type="slidenum">
              <a:rPr lang="en-US" smtClean="0"/>
              <a:t>20</a:t>
            </a:fld>
            <a:endParaRPr lang="en-US" dirty="0"/>
          </a:p>
        </p:txBody>
      </p:sp>
    </p:spTree>
    <p:extLst>
      <p:ext uri="{BB962C8B-B14F-4D97-AF65-F5344CB8AC3E}">
        <p14:creationId xmlns:p14="http://schemas.microsoft.com/office/powerpoint/2010/main" val="77444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Zoom</a:t>
            </a:r>
          </a:p>
          <a:p>
            <a:r>
              <a:rPr lang="en-US" dirty="0"/>
              <a:t>Easily create a summary slide with links to other slides</a:t>
            </a:r>
          </a:p>
          <a:p>
            <a:r>
              <a:rPr lang="en-US" dirty="0"/>
              <a:t>Allows audience to zoom in and jump to specific sections </a:t>
            </a:r>
          </a:p>
        </p:txBody>
      </p:sp>
      <p:sp>
        <p:nvSpPr>
          <p:cNvPr id="4" name="Slide Number Placeholder 3"/>
          <p:cNvSpPr>
            <a:spLocks noGrp="1"/>
          </p:cNvSpPr>
          <p:nvPr>
            <p:ph type="sldNum" sz="quarter" idx="5"/>
          </p:nvPr>
        </p:nvSpPr>
        <p:spPr/>
        <p:txBody>
          <a:bodyPr/>
          <a:lstStyle/>
          <a:p>
            <a:fld id="{ABEF63A8-E2C5-438B-9FDD-403B2246D4B6}" type="slidenum">
              <a:rPr lang="en-US" smtClean="0"/>
              <a:t>3</a:t>
            </a:fld>
            <a:endParaRPr lang="en-US" dirty="0"/>
          </a:p>
        </p:txBody>
      </p:sp>
    </p:spTree>
    <p:extLst>
      <p:ext uri="{BB962C8B-B14F-4D97-AF65-F5344CB8AC3E}">
        <p14:creationId xmlns:p14="http://schemas.microsoft.com/office/powerpoint/2010/main" val="16093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4</a:t>
            </a:fld>
            <a:endParaRPr lang="en-US" dirty="0"/>
          </a:p>
        </p:txBody>
      </p:sp>
    </p:spTree>
    <p:extLst>
      <p:ext uri="{BB962C8B-B14F-4D97-AF65-F5344CB8AC3E}">
        <p14:creationId xmlns:p14="http://schemas.microsoft.com/office/powerpoint/2010/main" val="156744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5</a:t>
            </a:fld>
            <a:endParaRPr lang="en-US" dirty="0"/>
          </a:p>
        </p:txBody>
      </p:sp>
    </p:spTree>
    <p:extLst>
      <p:ext uri="{BB962C8B-B14F-4D97-AF65-F5344CB8AC3E}">
        <p14:creationId xmlns:p14="http://schemas.microsoft.com/office/powerpoint/2010/main" val="371267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6</a:t>
            </a:fld>
            <a:endParaRPr lang="en-US" dirty="0"/>
          </a:p>
        </p:txBody>
      </p:sp>
    </p:spTree>
    <p:extLst>
      <p:ext uri="{BB962C8B-B14F-4D97-AF65-F5344CB8AC3E}">
        <p14:creationId xmlns:p14="http://schemas.microsoft.com/office/powerpoint/2010/main" val="274653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7</a:t>
            </a:fld>
            <a:endParaRPr lang="en-US" dirty="0"/>
          </a:p>
        </p:txBody>
      </p:sp>
    </p:spTree>
    <p:extLst>
      <p:ext uri="{BB962C8B-B14F-4D97-AF65-F5344CB8AC3E}">
        <p14:creationId xmlns:p14="http://schemas.microsoft.com/office/powerpoint/2010/main" val="122102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Shows current slide, next slide, and speaker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font buttons to increase notes size.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w Cen MT"/>
              </a:rPr>
              <a:t>Magnifying glass icon allows you to zoom in on a part of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Select thumbnail icon to see all slides and quickly jump to another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Live subtitles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F1 brings up shortcuts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Slide Show in a Window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Slides Presented in resizable, moveable window</a:t>
            </a:r>
          </a:p>
          <a:p>
            <a:pPr marL="171450" indent="-171450" algn="l">
              <a:buFont typeface="Arial" panose="020B0604020202020204" pitchFamily="34" charset="0"/>
              <a:buChar char="•"/>
            </a:pPr>
            <a:r>
              <a:rPr lang="en-US" sz="1200" dirty="0"/>
              <a:t>Task, Title and Status Bar remain in view</a:t>
            </a:r>
          </a:p>
          <a:p>
            <a:pPr marL="171450" indent="-171450" algn="l">
              <a:buFont typeface="Arial" panose="020B0604020202020204" pitchFamily="34" charset="0"/>
              <a:buChar char="•"/>
            </a:pPr>
            <a:r>
              <a:rPr lang="en-US" sz="1200" dirty="0"/>
              <a:t>Back and forward slide buttons show on the status bar</a:t>
            </a:r>
          </a:p>
          <a:p>
            <a:pPr marL="171450" indent="-171450" algn="l">
              <a:buFont typeface="Arial" panose="020B0604020202020204" pitchFamily="34" charset="0"/>
              <a:buChar char="•"/>
            </a:pPr>
            <a:r>
              <a:rPr lang="en-US" sz="1200" dirty="0"/>
              <a:t>Can still switch to full screen; use esc to go back</a:t>
            </a:r>
          </a:p>
          <a:p>
            <a:pPr marL="171450" indent="-171450" algn="l">
              <a:buFont typeface="Arial" panose="020B0604020202020204" pitchFamily="34" charset="0"/>
              <a:buChar char="•"/>
            </a:pPr>
            <a:r>
              <a:rPr lang="en-US" sz="1200" dirty="0"/>
              <a:t>Disables ‘presenter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EF63A8-E2C5-438B-9FDD-403B2246D4B6}" type="slidenum">
              <a:rPr lang="en-US" smtClean="0"/>
              <a:t>8</a:t>
            </a:fld>
            <a:endParaRPr lang="en-US" dirty="0"/>
          </a:p>
        </p:txBody>
      </p:sp>
    </p:spTree>
    <p:extLst>
      <p:ext uri="{BB962C8B-B14F-4D97-AF65-F5344CB8AC3E}">
        <p14:creationId xmlns:p14="http://schemas.microsoft.com/office/powerpoint/2010/main" val="427978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Crop to Shape – </a:t>
            </a:r>
            <a:r>
              <a:rPr lang="en-US" b="0" dirty="0"/>
              <a:t>help fit photos in space you need it to fit on the slide</a:t>
            </a:r>
          </a:p>
          <a:p>
            <a:endParaRPr lang="en-US" b="1" dirty="0"/>
          </a:p>
          <a:p>
            <a:r>
              <a:rPr lang="en-US" b="1" dirty="0"/>
              <a:t>Morph</a:t>
            </a:r>
          </a:p>
          <a:p>
            <a:r>
              <a:rPr lang="en-US" dirty="0"/>
              <a:t>Smooth animations and transitions between slides and objects.  Creates dynamic attention-grabbing presentations </a:t>
            </a:r>
          </a:p>
          <a:p>
            <a:endParaRPr lang="en-US" b="1" dirty="0"/>
          </a:p>
        </p:txBody>
      </p:sp>
      <p:sp>
        <p:nvSpPr>
          <p:cNvPr id="4" name="Slide Number Placeholder 3"/>
          <p:cNvSpPr>
            <a:spLocks noGrp="1"/>
          </p:cNvSpPr>
          <p:nvPr>
            <p:ph type="sldNum" sz="quarter" idx="5"/>
          </p:nvPr>
        </p:nvSpPr>
        <p:spPr/>
        <p:txBody>
          <a:bodyPr/>
          <a:lstStyle/>
          <a:p>
            <a:fld id="{ABEF63A8-E2C5-438B-9FDD-403B2246D4B6}" type="slidenum">
              <a:rPr lang="en-US" smtClean="0"/>
              <a:t>9</a:t>
            </a:fld>
            <a:endParaRPr lang="en-US" dirty="0"/>
          </a:p>
        </p:txBody>
      </p:sp>
    </p:spTree>
    <p:extLst>
      <p:ext uri="{BB962C8B-B14F-4D97-AF65-F5344CB8AC3E}">
        <p14:creationId xmlns:p14="http://schemas.microsoft.com/office/powerpoint/2010/main" val="3871489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0A865F2-1456-B4A1-B8B4-30FB9EF18668}"/>
              </a:ext>
            </a:extLst>
          </p:cNvPr>
          <p:cNvSpPr txBox="1">
            <a:spLocks/>
          </p:cNvSpPr>
          <p:nvPr userDrawn="1"/>
        </p:nvSpPr>
        <p:spPr>
          <a:xfrm>
            <a:off x="1524000" y="336403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Poppins Medium" panose="00000600000000000000" pitchFamily="2" charset="0"/>
                <a:ea typeface="+mn-ea"/>
                <a:cs typeface="Poppins Medium" panose="000006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solidFill>
                <a:schemeClr val="accent2"/>
              </a:solidFill>
            </a:endParaRPr>
          </a:p>
        </p:txBody>
      </p:sp>
      <p:pic>
        <p:nvPicPr>
          <p:cNvPr id="9" name="Picture 8" descr="Logo&#10;&#10;Description automatically generated">
            <a:extLst>
              <a:ext uri="{FF2B5EF4-FFF2-40B4-BE49-F238E27FC236}">
                <a16:creationId xmlns:a16="http://schemas.microsoft.com/office/drawing/2014/main" id="{94DA73A2-5935-93BF-0FDE-9E9EF4CE2094}"/>
              </a:ext>
            </a:extLst>
          </p:cNvPr>
          <p:cNvPicPr>
            <a:picLocks noChangeAspect="1"/>
          </p:cNvPicPr>
          <p:nvPr userDrawn="1"/>
        </p:nvPicPr>
        <p:blipFill>
          <a:blip r:embed="rId2"/>
          <a:stretch>
            <a:fillRect/>
          </a:stretch>
        </p:blipFill>
        <p:spPr>
          <a:xfrm>
            <a:off x="2750813" y="2395498"/>
            <a:ext cx="6690374" cy="908306"/>
          </a:xfrm>
          <a:prstGeom prst="rect">
            <a:avLst/>
          </a:prstGeom>
        </p:spPr>
      </p:pic>
      <p:cxnSp>
        <p:nvCxnSpPr>
          <p:cNvPr id="10" name="Straight Connector 9">
            <a:extLst>
              <a:ext uri="{FF2B5EF4-FFF2-40B4-BE49-F238E27FC236}">
                <a16:creationId xmlns:a16="http://schemas.microsoft.com/office/drawing/2014/main" id="{C521A1BD-3402-156C-2763-E8DDD1616903}"/>
              </a:ext>
            </a:extLst>
          </p:cNvPr>
          <p:cNvCxnSpPr/>
          <p:nvPr userDrawn="1"/>
        </p:nvCxnSpPr>
        <p:spPr>
          <a:xfrm>
            <a:off x="0" y="5724751"/>
            <a:ext cx="347003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D853110E-CA29-7859-AEB5-422E80AAF03C}"/>
              </a:ext>
            </a:extLst>
          </p:cNvPr>
          <p:cNvSpPr/>
          <p:nvPr userDrawn="1"/>
        </p:nvSpPr>
        <p:spPr>
          <a:xfrm>
            <a:off x="10189744" y="-1041758"/>
            <a:ext cx="3126153" cy="287996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Subtitle 2">
            <a:extLst>
              <a:ext uri="{FF2B5EF4-FFF2-40B4-BE49-F238E27FC236}">
                <a16:creationId xmlns:a16="http://schemas.microsoft.com/office/drawing/2014/main" id="{3DDDEA37-8694-B93C-5B78-FE7025F5F0F5}"/>
              </a:ext>
            </a:extLst>
          </p:cNvPr>
          <p:cNvSpPr>
            <a:spLocks noGrp="1"/>
          </p:cNvSpPr>
          <p:nvPr>
            <p:ph type="subTitle" idx="1"/>
          </p:nvPr>
        </p:nvSpPr>
        <p:spPr>
          <a:xfrm>
            <a:off x="1523999" y="3429000"/>
            <a:ext cx="9144000" cy="1655762"/>
          </a:xfrm>
        </p:spPr>
        <p:txBody>
          <a:bodyPr/>
          <a:lstStyle>
            <a:lvl1pPr marL="0" indent="0" algn="ctr">
              <a:buNone/>
              <a:defRPr sz="2400">
                <a:solidFill>
                  <a:schemeClr val="accent2"/>
                </a:solidFill>
                <a:latin typeface="Poppins Medium" panose="00000600000000000000" pitchFamily="2" charset="0"/>
                <a:cs typeface="Poppi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6353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ABEA2-A65D-401E-B923-0AE3AE890017}"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A0A0B-3CCD-41CE-AE53-91DAEBF92769}" type="slidenum">
              <a:rPr lang="en-US" smtClean="0"/>
              <a:t>‹#›</a:t>
            </a:fld>
            <a:endParaRPr lang="en-US"/>
          </a:p>
        </p:txBody>
      </p:sp>
      <p:cxnSp>
        <p:nvCxnSpPr>
          <p:cNvPr id="5" name="Straight Connector 4">
            <a:extLst>
              <a:ext uri="{FF2B5EF4-FFF2-40B4-BE49-F238E27FC236}">
                <a16:creationId xmlns:a16="http://schemas.microsoft.com/office/drawing/2014/main" id="{BC94CC16-0615-EDE8-A0EE-3257396591E9}"/>
              </a:ext>
            </a:extLst>
          </p:cNvPr>
          <p:cNvCxnSpPr/>
          <p:nvPr userDrawn="1"/>
        </p:nvCxnSpPr>
        <p:spPr>
          <a:xfrm>
            <a:off x="0" y="5724751"/>
            <a:ext cx="347003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6C5B7937-E1A8-FC56-4DEE-62DD9F09E512}"/>
              </a:ext>
            </a:extLst>
          </p:cNvPr>
          <p:cNvSpPr/>
          <p:nvPr userDrawn="1"/>
        </p:nvSpPr>
        <p:spPr>
          <a:xfrm>
            <a:off x="10189744" y="-1041758"/>
            <a:ext cx="3126153" cy="287996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A7C2711A-355A-5C01-A70A-2A89FCACC97E}"/>
              </a:ext>
            </a:extLst>
          </p:cNvPr>
          <p:cNvSpPr>
            <a:spLocks noGrp="1"/>
          </p:cNvSpPr>
          <p:nvPr>
            <p:ph type="title" hasCustomPrompt="1"/>
          </p:nvPr>
        </p:nvSpPr>
        <p:spPr>
          <a:xfrm>
            <a:off x="838200" y="2469805"/>
            <a:ext cx="10515600" cy="1325563"/>
          </a:xfrm>
        </p:spPr>
        <p:txBody>
          <a:bodyPr/>
          <a:lstStyle>
            <a:lvl1pPr algn="ctr">
              <a:defRPr>
                <a:solidFill>
                  <a:schemeClr val="bg1"/>
                </a:solidFill>
              </a:defRPr>
            </a:lvl1pPr>
          </a:lstStyle>
          <a:p>
            <a:r>
              <a:rPr lang="en-US"/>
              <a:t>“Quote”</a:t>
            </a:r>
          </a:p>
        </p:txBody>
      </p:sp>
    </p:spTree>
    <p:extLst>
      <p:ext uri="{BB962C8B-B14F-4D97-AF65-F5344CB8AC3E}">
        <p14:creationId xmlns:p14="http://schemas.microsoft.com/office/powerpoint/2010/main" val="363705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ABEA2-A65D-401E-B923-0AE3AE890017}"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A0A0B-3CCD-41CE-AE53-91DAEBF92769}" type="slidenum">
              <a:rPr lang="en-US" smtClean="0"/>
              <a:t>‹#›</a:t>
            </a:fld>
            <a:endParaRPr lang="en-US"/>
          </a:p>
        </p:txBody>
      </p:sp>
      <p:cxnSp>
        <p:nvCxnSpPr>
          <p:cNvPr id="5" name="Straight Connector 4">
            <a:extLst>
              <a:ext uri="{FF2B5EF4-FFF2-40B4-BE49-F238E27FC236}">
                <a16:creationId xmlns:a16="http://schemas.microsoft.com/office/drawing/2014/main" id="{BC94CC16-0615-EDE8-A0EE-3257396591E9}"/>
              </a:ext>
            </a:extLst>
          </p:cNvPr>
          <p:cNvCxnSpPr/>
          <p:nvPr userDrawn="1"/>
        </p:nvCxnSpPr>
        <p:spPr>
          <a:xfrm>
            <a:off x="0" y="5724751"/>
            <a:ext cx="347003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6C5B7937-E1A8-FC56-4DEE-62DD9F09E512}"/>
              </a:ext>
            </a:extLst>
          </p:cNvPr>
          <p:cNvSpPr/>
          <p:nvPr userDrawn="1"/>
        </p:nvSpPr>
        <p:spPr>
          <a:xfrm>
            <a:off x="10189744" y="-1041758"/>
            <a:ext cx="3126153" cy="287996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A7C2711A-355A-5C01-A70A-2A89FCACC97E}"/>
              </a:ext>
            </a:extLst>
          </p:cNvPr>
          <p:cNvSpPr>
            <a:spLocks noGrp="1"/>
          </p:cNvSpPr>
          <p:nvPr>
            <p:ph type="title" hasCustomPrompt="1"/>
          </p:nvPr>
        </p:nvSpPr>
        <p:spPr>
          <a:xfrm>
            <a:off x="838200" y="2469805"/>
            <a:ext cx="10515600" cy="1325563"/>
          </a:xfrm>
        </p:spPr>
        <p:txBody>
          <a:bodyPr/>
          <a:lstStyle>
            <a:lvl1pPr algn="ctr">
              <a:defRPr>
                <a:solidFill>
                  <a:schemeClr val="bg1"/>
                </a:solidFill>
              </a:defRPr>
            </a:lvl1pPr>
          </a:lstStyle>
          <a:p>
            <a:r>
              <a:rPr lang="en-US"/>
              <a:t>“Quote”</a:t>
            </a:r>
          </a:p>
        </p:txBody>
      </p:sp>
    </p:spTree>
    <p:extLst>
      <p:ext uri="{BB962C8B-B14F-4D97-AF65-F5344CB8AC3E}">
        <p14:creationId xmlns:p14="http://schemas.microsoft.com/office/powerpoint/2010/main" val="178692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ABEA2-A65D-401E-B923-0AE3AE890017}"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A0A0B-3CCD-41CE-AE53-91DAEBF92769}" type="slidenum">
              <a:rPr lang="en-US" smtClean="0"/>
              <a:t>‹#›</a:t>
            </a:fld>
            <a:endParaRPr lang="en-US"/>
          </a:p>
        </p:txBody>
      </p:sp>
    </p:spTree>
    <p:extLst>
      <p:ext uri="{BB962C8B-B14F-4D97-AF65-F5344CB8AC3E}">
        <p14:creationId xmlns:p14="http://schemas.microsoft.com/office/powerpoint/2010/main" val="175214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ABEA2-A65D-401E-B923-0AE3AE890017}"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A0A0B-3CCD-41CE-AE53-91DAEBF92769}" type="slidenum">
              <a:rPr lang="en-US" smtClean="0"/>
              <a:t>‹#›</a:t>
            </a:fld>
            <a:endParaRPr lang="en-US"/>
          </a:p>
        </p:txBody>
      </p:sp>
    </p:spTree>
    <p:extLst>
      <p:ext uri="{BB962C8B-B14F-4D97-AF65-F5344CB8AC3E}">
        <p14:creationId xmlns:p14="http://schemas.microsoft.com/office/powerpoint/2010/main" val="1596546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A5A2A5-4DCC-47B8-BDED-4BC7AB98A76A}"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D2D26-67EF-45E1-AF3B-6FC595EE0B24}" type="slidenum">
              <a:rPr lang="en-US" smtClean="0"/>
              <a:pPr/>
              <a:t>‹#›</a:t>
            </a:fld>
            <a:endParaRPr lang="en-US"/>
          </a:p>
        </p:txBody>
      </p:sp>
    </p:spTree>
    <p:extLst>
      <p:ext uri="{BB962C8B-B14F-4D97-AF65-F5344CB8AC3E}">
        <p14:creationId xmlns:p14="http://schemas.microsoft.com/office/powerpoint/2010/main" val="1267687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59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9AA3BCB-153C-0EDF-CA4E-178FCEEFF309}"/>
              </a:ext>
            </a:extLst>
          </p:cNvPr>
          <p:cNvSpPr>
            <a:spLocks noGrp="1"/>
          </p:cNvSpPr>
          <p:nvPr>
            <p:ph type="subTitle" idx="1"/>
          </p:nvPr>
        </p:nvSpPr>
        <p:spPr>
          <a:xfrm>
            <a:off x="1523999" y="3429000"/>
            <a:ext cx="9144000" cy="1655762"/>
          </a:xfrm>
        </p:spPr>
        <p:txBody>
          <a:bodyPr/>
          <a:lstStyle>
            <a:lvl1pPr marL="0" indent="0" algn="ctr">
              <a:buNone/>
              <a:defRPr sz="2400">
                <a:solidFill>
                  <a:schemeClr val="bg2"/>
                </a:solidFill>
                <a:latin typeface="Poppins Medium" panose="00000600000000000000" pitchFamily="2" charset="0"/>
                <a:cs typeface="Poppi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062AA6DF-400A-3ABD-D2DA-00A6DDDD7F4F}"/>
              </a:ext>
            </a:extLst>
          </p:cNvPr>
          <p:cNvCxnSpPr/>
          <p:nvPr userDrawn="1"/>
        </p:nvCxnSpPr>
        <p:spPr>
          <a:xfrm>
            <a:off x="-62523" y="5736492"/>
            <a:ext cx="347003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2A7E497A-569E-748B-7CFC-B93265A96E1E}"/>
              </a:ext>
            </a:extLst>
          </p:cNvPr>
          <p:cNvSpPr/>
          <p:nvPr userDrawn="1"/>
        </p:nvSpPr>
        <p:spPr>
          <a:xfrm>
            <a:off x="9941169" y="-597874"/>
            <a:ext cx="3126153" cy="287996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 name="Picture 9" descr="A black and white sign&#10;&#10;Description automatically generated with low confidence">
            <a:extLst>
              <a:ext uri="{FF2B5EF4-FFF2-40B4-BE49-F238E27FC236}">
                <a16:creationId xmlns:a16="http://schemas.microsoft.com/office/drawing/2014/main" id="{4D5EC635-BE62-5711-6CDA-5461E2F4999C}"/>
              </a:ext>
            </a:extLst>
          </p:cNvPr>
          <p:cNvPicPr>
            <a:picLocks noChangeAspect="1"/>
          </p:cNvPicPr>
          <p:nvPr userDrawn="1"/>
        </p:nvPicPr>
        <p:blipFill>
          <a:blip r:embed="rId2"/>
          <a:stretch>
            <a:fillRect/>
          </a:stretch>
        </p:blipFill>
        <p:spPr>
          <a:xfrm>
            <a:off x="2846033" y="2282091"/>
            <a:ext cx="6499933" cy="1195875"/>
          </a:xfrm>
          <a:prstGeom prst="rect">
            <a:avLst/>
          </a:prstGeom>
        </p:spPr>
      </p:pic>
    </p:spTree>
    <p:extLst>
      <p:ext uri="{BB962C8B-B14F-4D97-AF65-F5344CB8AC3E}">
        <p14:creationId xmlns:p14="http://schemas.microsoft.com/office/powerpoint/2010/main" val="352758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62AA6DF-400A-3ABD-D2DA-00A6DDDD7F4F}"/>
              </a:ext>
            </a:extLst>
          </p:cNvPr>
          <p:cNvCxnSpPr/>
          <p:nvPr userDrawn="1"/>
        </p:nvCxnSpPr>
        <p:spPr>
          <a:xfrm>
            <a:off x="-62523" y="5736492"/>
            <a:ext cx="347003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2A7E497A-569E-748B-7CFC-B93265A96E1E}"/>
              </a:ext>
            </a:extLst>
          </p:cNvPr>
          <p:cNvSpPr/>
          <p:nvPr userDrawn="1"/>
        </p:nvSpPr>
        <p:spPr>
          <a:xfrm>
            <a:off x="9941169" y="-597874"/>
            <a:ext cx="3126153" cy="287996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05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ABEA2-A65D-401E-B923-0AE3AE890017}"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A0A0B-3CCD-41CE-AE53-91DAEBF92769}" type="slidenum">
              <a:rPr lang="en-US" smtClean="0"/>
              <a:t>‹#›</a:t>
            </a:fld>
            <a:endParaRPr lang="en-US"/>
          </a:p>
        </p:txBody>
      </p:sp>
    </p:spTree>
    <p:extLst>
      <p:ext uri="{BB962C8B-B14F-4D97-AF65-F5344CB8AC3E}">
        <p14:creationId xmlns:p14="http://schemas.microsoft.com/office/powerpoint/2010/main" val="9325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ABEA2-A65D-401E-B923-0AE3AE890017}"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A0A0B-3CCD-41CE-AE53-91DAEBF92769}" type="slidenum">
              <a:rPr lang="en-US" smtClean="0"/>
              <a:t>‹#›</a:t>
            </a:fld>
            <a:endParaRPr lang="en-US"/>
          </a:p>
        </p:txBody>
      </p:sp>
    </p:spTree>
    <p:extLst>
      <p:ext uri="{BB962C8B-B14F-4D97-AF65-F5344CB8AC3E}">
        <p14:creationId xmlns:p14="http://schemas.microsoft.com/office/powerpoint/2010/main" val="63107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7C8289-1DC2-6EB9-23F8-75A1C032E419}"/>
              </a:ext>
            </a:extLst>
          </p:cNvPr>
          <p:cNvSpPr/>
          <p:nvPr userDrawn="1"/>
        </p:nvSpPr>
        <p:spPr>
          <a:xfrm>
            <a:off x="6844683" y="0"/>
            <a:ext cx="5347317" cy="733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5845097"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12667" y="1734498"/>
            <a:ext cx="316422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212667" y="2572235"/>
            <a:ext cx="316422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ABEA2-A65D-401E-B923-0AE3AE890017}"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A0A0B-3CCD-41CE-AE53-91DAEBF92769}" type="slidenum">
              <a:rPr lang="en-US" smtClean="0"/>
              <a:t>‹#›</a:t>
            </a:fld>
            <a:endParaRPr lang="en-US"/>
          </a:p>
        </p:txBody>
      </p:sp>
    </p:spTree>
    <p:extLst>
      <p:ext uri="{BB962C8B-B14F-4D97-AF65-F5344CB8AC3E}">
        <p14:creationId xmlns:p14="http://schemas.microsoft.com/office/powerpoint/2010/main" val="175437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7C8289-1DC2-6EB9-23F8-75A1C032E419}"/>
              </a:ext>
            </a:extLst>
          </p:cNvPr>
          <p:cNvSpPr/>
          <p:nvPr userDrawn="1"/>
        </p:nvSpPr>
        <p:spPr>
          <a:xfrm>
            <a:off x="6844683" y="0"/>
            <a:ext cx="5347317" cy="73329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5845097"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12667" y="1734498"/>
            <a:ext cx="316422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212667" y="2572235"/>
            <a:ext cx="316422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ABEA2-A65D-401E-B923-0AE3AE890017}"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A0A0B-3CCD-41CE-AE53-91DAEBF92769}" type="slidenum">
              <a:rPr lang="en-US" smtClean="0"/>
              <a:t>‹#›</a:t>
            </a:fld>
            <a:endParaRPr lang="en-US"/>
          </a:p>
        </p:txBody>
      </p:sp>
    </p:spTree>
    <p:extLst>
      <p:ext uri="{BB962C8B-B14F-4D97-AF65-F5344CB8AC3E}">
        <p14:creationId xmlns:p14="http://schemas.microsoft.com/office/powerpoint/2010/main" val="389215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95502"/>
            <a:ext cx="5110316" cy="1325563"/>
          </a:xfrm>
        </p:spPr>
        <p:txBody>
          <a:bodyPr/>
          <a:lstStyle>
            <a:lvl1pPr>
              <a:defRPr/>
            </a:lvl1pPr>
          </a:lstStyle>
          <a:p>
            <a:r>
              <a:rPr lang="en-US"/>
              <a:t>Logo</a:t>
            </a:r>
          </a:p>
        </p:txBody>
      </p:sp>
      <p:sp>
        <p:nvSpPr>
          <p:cNvPr id="3" name="Date Placeholder 2"/>
          <p:cNvSpPr>
            <a:spLocks noGrp="1"/>
          </p:cNvSpPr>
          <p:nvPr>
            <p:ph type="dt" sz="half" idx="10"/>
          </p:nvPr>
        </p:nvSpPr>
        <p:spPr/>
        <p:txBody>
          <a:bodyPr/>
          <a:lstStyle/>
          <a:p>
            <a:fld id="{26DABEA2-A65D-401E-B923-0AE3AE890017}"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A0A0B-3CCD-41CE-AE53-91DAEBF92769}" type="slidenum">
              <a:rPr lang="en-US" smtClean="0"/>
              <a:t>‹#›</a:t>
            </a:fld>
            <a:endParaRPr lang="en-US"/>
          </a:p>
        </p:txBody>
      </p:sp>
      <p:sp>
        <p:nvSpPr>
          <p:cNvPr id="7" name="Rectangle 6">
            <a:extLst>
              <a:ext uri="{FF2B5EF4-FFF2-40B4-BE49-F238E27FC236}">
                <a16:creationId xmlns:a16="http://schemas.microsoft.com/office/drawing/2014/main" id="{2AD20F0A-85C3-CC22-232F-ED52545E6166}"/>
              </a:ext>
            </a:extLst>
          </p:cNvPr>
          <p:cNvSpPr/>
          <p:nvPr userDrawn="1"/>
        </p:nvSpPr>
        <p:spPr>
          <a:xfrm>
            <a:off x="7671804" y="631342"/>
            <a:ext cx="2911020" cy="1015663"/>
          </a:xfrm>
          <a:prstGeom prst="rect">
            <a:avLst/>
          </a:prstGeom>
        </p:spPr>
        <p:txBody>
          <a:bodyPr wrap="square">
            <a:spAutoFit/>
          </a:bodyPr>
          <a:lstStyle/>
          <a:p>
            <a:pPr fontAlgn="base"/>
            <a:r>
              <a:rPr lang="en-US" sz="2000" i="1">
                <a:solidFill>
                  <a:srgbClr val="F9F4F1"/>
                </a:solidFill>
                <a:latin typeface="Poppins Medium" panose="00000600000000000000" pitchFamily="2" charset="0"/>
                <a:cs typeface="Poppins Medium" panose="00000600000000000000" pitchFamily="2" charset="0"/>
              </a:rPr>
              <a:t>More Training. </a:t>
            </a:r>
          </a:p>
          <a:p>
            <a:pPr fontAlgn="base"/>
            <a:r>
              <a:rPr lang="en-US" sz="2000" i="1">
                <a:solidFill>
                  <a:srgbClr val="F9F4F1"/>
                </a:solidFill>
                <a:latin typeface="Poppins Medium" panose="00000600000000000000" pitchFamily="2" charset="0"/>
                <a:cs typeface="Poppins Medium" panose="00000600000000000000" pitchFamily="2" charset="0"/>
              </a:rPr>
              <a:t>Less Traveling. </a:t>
            </a:r>
          </a:p>
          <a:p>
            <a:pPr fontAlgn="base"/>
            <a:r>
              <a:rPr lang="en-US" sz="2000" i="1">
                <a:solidFill>
                  <a:srgbClr val="F9F4F1"/>
                </a:solidFill>
                <a:latin typeface="Poppins Medium" panose="00000600000000000000" pitchFamily="2" charset="0"/>
                <a:cs typeface="Poppins Medium" panose="00000600000000000000" pitchFamily="2" charset="0"/>
              </a:rPr>
              <a:t>Better Value.</a:t>
            </a:r>
          </a:p>
        </p:txBody>
      </p:sp>
      <p:sp>
        <p:nvSpPr>
          <p:cNvPr id="8" name="TextBox 7">
            <a:extLst>
              <a:ext uri="{FF2B5EF4-FFF2-40B4-BE49-F238E27FC236}">
                <a16:creationId xmlns:a16="http://schemas.microsoft.com/office/drawing/2014/main" id="{99E3AAD9-347D-4584-05AB-F496FF14F1E9}"/>
              </a:ext>
            </a:extLst>
          </p:cNvPr>
          <p:cNvSpPr txBox="1"/>
          <p:nvPr userDrawn="1"/>
        </p:nvSpPr>
        <p:spPr>
          <a:xfrm>
            <a:off x="1534770" y="3365600"/>
            <a:ext cx="2903326" cy="369332"/>
          </a:xfrm>
          <a:prstGeom prst="rect">
            <a:avLst/>
          </a:prstGeom>
          <a:noFill/>
        </p:spPr>
        <p:txBody>
          <a:bodyPr wrap="square">
            <a:spAutoFit/>
          </a:bodyPr>
          <a:lstStyle/>
          <a:p>
            <a:pPr marR="0" lvl="0" algn="ctr">
              <a:spcBef>
                <a:spcPts val="500"/>
              </a:spcBef>
              <a:spcAft>
                <a:spcPts val="600"/>
              </a:spcAft>
            </a:pPr>
            <a:r>
              <a:rPr lang="en-US" sz="1800">
                <a:solidFill>
                  <a:srgbClr val="232D58"/>
                </a:solidFill>
                <a:effectLst/>
                <a:latin typeface="Poppins" panose="00000500000000000000" pitchFamily="2" charset="0"/>
                <a:ea typeface="Times New Roman" panose="02020603050405020304" pitchFamily="18" charset="0"/>
                <a:cs typeface="Poppins" panose="00000500000000000000" pitchFamily="2" charset="0"/>
              </a:rPr>
              <a:t>Point</a:t>
            </a:r>
          </a:p>
        </p:txBody>
      </p:sp>
      <p:sp>
        <p:nvSpPr>
          <p:cNvPr id="9" name="TextBox 8">
            <a:extLst>
              <a:ext uri="{FF2B5EF4-FFF2-40B4-BE49-F238E27FC236}">
                <a16:creationId xmlns:a16="http://schemas.microsoft.com/office/drawing/2014/main" id="{657EA1B6-712F-0E0D-5A28-73D2AE53F36B}"/>
              </a:ext>
            </a:extLst>
          </p:cNvPr>
          <p:cNvSpPr txBox="1"/>
          <p:nvPr userDrawn="1"/>
        </p:nvSpPr>
        <p:spPr>
          <a:xfrm>
            <a:off x="4840294" y="3368148"/>
            <a:ext cx="2511413" cy="369332"/>
          </a:xfrm>
          <a:prstGeom prst="rect">
            <a:avLst/>
          </a:prstGeom>
          <a:noFill/>
        </p:spPr>
        <p:txBody>
          <a:bodyPr wrap="square">
            <a:spAutoFit/>
          </a:bodyPr>
          <a:lstStyle/>
          <a:p>
            <a:pPr marR="0" lvl="0" algn="ctr">
              <a:spcBef>
                <a:spcPts val="500"/>
              </a:spcBef>
              <a:spcAft>
                <a:spcPts val="600"/>
              </a:spcAft>
            </a:pPr>
            <a:r>
              <a:rPr lang="en-US" sz="1800">
                <a:solidFill>
                  <a:srgbClr val="232D58"/>
                </a:solidFill>
                <a:effectLst/>
                <a:latin typeface="Poppins" panose="00000500000000000000" pitchFamily="2" charset="0"/>
                <a:ea typeface="Times New Roman" panose="02020603050405020304" pitchFamily="18" charset="0"/>
                <a:cs typeface="Poppins" panose="00000500000000000000" pitchFamily="2" charset="0"/>
              </a:rPr>
              <a:t>Point</a:t>
            </a:r>
          </a:p>
        </p:txBody>
      </p:sp>
      <p:sp>
        <p:nvSpPr>
          <p:cNvPr id="10" name="TextBox 9">
            <a:extLst>
              <a:ext uri="{FF2B5EF4-FFF2-40B4-BE49-F238E27FC236}">
                <a16:creationId xmlns:a16="http://schemas.microsoft.com/office/drawing/2014/main" id="{C1C29572-D370-0D91-8AE3-AA1B5CDFD7E5}"/>
              </a:ext>
            </a:extLst>
          </p:cNvPr>
          <p:cNvSpPr txBox="1"/>
          <p:nvPr userDrawn="1"/>
        </p:nvSpPr>
        <p:spPr>
          <a:xfrm>
            <a:off x="7753904" y="3370696"/>
            <a:ext cx="2903326" cy="369332"/>
          </a:xfrm>
          <a:prstGeom prst="rect">
            <a:avLst/>
          </a:prstGeom>
          <a:noFill/>
        </p:spPr>
        <p:txBody>
          <a:bodyPr wrap="square">
            <a:spAutoFit/>
          </a:bodyPr>
          <a:lstStyle/>
          <a:p>
            <a:pPr marR="0" lvl="0" algn="ctr">
              <a:spcBef>
                <a:spcPts val="500"/>
              </a:spcBef>
              <a:spcAft>
                <a:spcPts val="600"/>
              </a:spcAft>
            </a:pPr>
            <a:r>
              <a:rPr lang="en-US" sz="1800">
                <a:solidFill>
                  <a:srgbClr val="232D58"/>
                </a:solidFill>
                <a:effectLst/>
                <a:latin typeface="Poppins" panose="00000500000000000000" pitchFamily="2" charset="0"/>
                <a:ea typeface="Times New Roman" panose="02020603050405020304" pitchFamily="18" charset="0"/>
                <a:cs typeface="Poppins" panose="00000500000000000000" pitchFamily="2" charset="0"/>
              </a:rPr>
              <a:t>Point</a:t>
            </a:r>
          </a:p>
        </p:txBody>
      </p:sp>
      <p:grpSp>
        <p:nvGrpSpPr>
          <p:cNvPr id="11" name="Group 10">
            <a:extLst>
              <a:ext uri="{FF2B5EF4-FFF2-40B4-BE49-F238E27FC236}">
                <a16:creationId xmlns:a16="http://schemas.microsoft.com/office/drawing/2014/main" id="{5FF5AE0A-D74F-B029-F2A1-8AAA54C4FAD2}"/>
              </a:ext>
            </a:extLst>
          </p:cNvPr>
          <p:cNvGrpSpPr/>
          <p:nvPr userDrawn="1"/>
        </p:nvGrpSpPr>
        <p:grpSpPr>
          <a:xfrm>
            <a:off x="1330398" y="5195325"/>
            <a:ext cx="9531204" cy="369332"/>
            <a:chOff x="977419" y="4504198"/>
            <a:chExt cx="9531204" cy="369332"/>
          </a:xfrm>
        </p:grpSpPr>
        <p:sp>
          <p:nvSpPr>
            <p:cNvPr id="12" name="TextBox 11">
              <a:extLst>
                <a:ext uri="{FF2B5EF4-FFF2-40B4-BE49-F238E27FC236}">
                  <a16:creationId xmlns:a16="http://schemas.microsoft.com/office/drawing/2014/main" id="{DD1C4340-F2C0-5037-FEA4-04479AA58AFF}"/>
                </a:ext>
              </a:extLst>
            </p:cNvPr>
            <p:cNvSpPr txBox="1"/>
            <p:nvPr/>
          </p:nvSpPr>
          <p:spPr>
            <a:xfrm>
              <a:off x="977419" y="4504198"/>
              <a:ext cx="2903326" cy="369332"/>
            </a:xfrm>
            <a:prstGeom prst="rect">
              <a:avLst/>
            </a:prstGeom>
            <a:noFill/>
          </p:spPr>
          <p:txBody>
            <a:bodyPr wrap="square">
              <a:spAutoFit/>
            </a:bodyPr>
            <a:lstStyle/>
            <a:p>
              <a:pPr marR="0" lvl="0" algn="ctr">
                <a:spcBef>
                  <a:spcPts val="500"/>
                </a:spcBef>
                <a:spcAft>
                  <a:spcPts val="600"/>
                </a:spcAft>
              </a:pPr>
              <a:r>
                <a:rPr lang="en-US" sz="1800">
                  <a:solidFill>
                    <a:srgbClr val="232D58"/>
                  </a:solidFill>
                  <a:effectLst/>
                  <a:latin typeface="Poppins" panose="00000500000000000000" pitchFamily="2" charset="0"/>
                  <a:ea typeface="Times New Roman" panose="02020603050405020304" pitchFamily="18" charset="0"/>
                  <a:cs typeface="Poppins" panose="00000500000000000000" pitchFamily="2" charset="0"/>
                </a:rPr>
                <a:t>Point</a:t>
              </a:r>
            </a:p>
          </p:txBody>
        </p:sp>
        <p:sp>
          <p:nvSpPr>
            <p:cNvPr id="13" name="TextBox 12">
              <a:extLst>
                <a:ext uri="{FF2B5EF4-FFF2-40B4-BE49-F238E27FC236}">
                  <a16:creationId xmlns:a16="http://schemas.microsoft.com/office/drawing/2014/main" id="{D332C5D2-0EF4-4A62-4C33-EEC67316487F}"/>
                </a:ext>
              </a:extLst>
            </p:cNvPr>
            <p:cNvSpPr txBox="1"/>
            <p:nvPr/>
          </p:nvSpPr>
          <p:spPr>
            <a:xfrm>
              <a:off x="4291358" y="4504198"/>
              <a:ext cx="2903326" cy="369332"/>
            </a:xfrm>
            <a:prstGeom prst="rect">
              <a:avLst/>
            </a:prstGeom>
            <a:noFill/>
          </p:spPr>
          <p:txBody>
            <a:bodyPr wrap="square">
              <a:spAutoFit/>
            </a:bodyPr>
            <a:lstStyle/>
            <a:p>
              <a:pPr marR="0" lvl="0" algn="ctr">
                <a:spcBef>
                  <a:spcPts val="500"/>
                </a:spcBef>
                <a:spcAft>
                  <a:spcPts val="600"/>
                </a:spcAft>
              </a:pPr>
              <a:r>
                <a:rPr lang="en-US" sz="1800">
                  <a:solidFill>
                    <a:srgbClr val="232D58"/>
                  </a:solidFill>
                  <a:effectLst/>
                  <a:latin typeface="Poppins" panose="00000500000000000000" pitchFamily="2" charset="0"/>
                  <a:ea typeface="Times New Roman" panose="02020603050405020304" pitchFamily="18" charset="0"/>
                  <a:cs typeface="Poppins" panose="00000500000000000000" pitchFamily="2" charset="0"/>
                </a:rPr>
                <a:t>Point</a:t>
              </a:r>
            </a:p>
          </p:txBody>
        </p:sp>
        <p:sp>
          <p:nvSpPr>
            <p:cNvPr id="14" name="TextBox 13">
              <a:extLst>
                <a:ext uri="{FF2B5EF4-FFF2-40B4-BE49-F238E27FC236}">
                  <a16:creationId xmlns:a16="http://schemas.microsoft.com/office/drawing/2014/main" id="{3959BFF1-51CB-12C7-81FD-92A1F5521786}"/>
                </a:ext>
              </a:extLst>
            </p:cNvPr>
            <p:cNvSpPr txBox="1"/>
            <p:nvPr/>
          </p:nvSpPr>
          <p:spPr>
            <a:xfrm>
              <a:off x="7605297" y="4504198"/>
              <a:ext cx="2903326" cy="369332"/>
            </a:xfrm>
            <a:prstGeom prst="rect">
              <a:avLst/>
            </a:prstGeom>
            <a:noFill/>
          </p:spPr>
          <p:txBody>
            <a:bodyPr wrap="square">
              <a:spAutoFit/>
            </a:bodyPr>
            <a:lstStyle/>
            <a:p>
              <a:pPr marR="0" lvl="0" algn="ctr">
                <a:spcBef>
                  <a:spcPts val="500"/>
                </a:spcBef>
                <a:spcAft>
                  <a:spcPts val="600"/>
                </a:spcAft>
              </a:pPr>
              <a:r>
                <a:rPr lang="en-US" sz="1800">
                  <a:solidFill>
                    <a:srgbClr val="232D58"/>
                  </a:solidFill>
                  <a:effectLst/>
                  <a:latin typeface="Poppins" panose="00000500000000000000" pitchFamily="2" charset="0"/>
                  <a:ea typeface="Times New Roman" panose="02020603050405020304" pitchFamily="18" charset="0"/>
                  <a:cs typeface="Poppins" panose="00000500000000000000" pitchFamily="2" charset="0"/>
                </a:rPr>
                <a:t>Point</a:t>
              </a:r>
            </a:p>
          </p:txBody>
        </p:sp>
      </p:grpSp>
      <p:sp>
        <p:nvSpPr>
          <p:cNvPr id="15" name="TextBox 14">
            <a:extLst>
              <a:ext uri="{FF2B5EF4-FFF2-40B4-BE49-F238E27FC236}">
                <a16:creationId xmlns:a16="http://schemas.microsoft.com/office/drawing/2014/main" id="{EDD52F88-510A-AB34-C45F-90604775857A}"/>
              </a:ext>
            </a:extLst>
          </p:cNvPr>
          <p:cNvSpPr txBox="1"/>
          <p:nvPr userDrawn="1"/>
        </p:nvSpPr>
        <p:spPr>
          <a:xfrm>
            <a:off x="4909390" y="776156"/>
            <a:ext cx="6097772" cy="461665"/>
          </a:xfrm>
          <a:prstGeom prst="rect">
            <a:avLst/>
          </a:prstGeom>
          <a:noFill/>
        </p:spPr>
        <p:txBody>
          <a:bodyPr wrap="square">
            <a:spAutoFit/>
          </a:bodyPr>
          <a:lstStyle/>
          <a:p>
            <a:pPr algn="r" fontAlgn="base"/>
            <a:r>
              <a:rPr lang="en-US" sz="2400" err="1">
                <a:solidFill>
                  <a:srgbClr val="447CAD"/>
                </a:solidFill>
                <a:latin typeface="Rubik SemiBold" pitchFamily="2" charset="-79"/>
              </a:rPr>
              <a:t>Subheader</a:t>
            </a:r>
            <a:endParaRPr lang="en-US" sz="2400">
              <a:solidFill>
                <a:srgbClr val="447CAD"/>
              </a:solidFill>
              <a:latin typeface="Rubik SemiBold" pitchFamily="2" charset="-79"/>
            </a:endParaRPr>
          </a:p>
        </p:txBody>
      </p:sp>
      <p:pic>
        <p:nvPicPr>
          <p:cNvPr id="16" name="Graphic 15" descr="Computer with solid fill">
            <a:extLst>
              <a:ext uri="{FF2B5EF4-FFF2-40B4-BE49-F238E27FC236}">
                <a16:creationId xmlns:a16="http://schemas.microsoft.com/office/drawing/2014/main" id="{3C986FEE-FB19-C340-956A-64DE83D1CE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465" y="2641420"/>
            <a:ext cx="914400" cy="914400"/>
          </a:xfrm>
          <a:prstGeom prst="rect">
            <a:avLst/>
          </a:prstGeom>
        </p:spPr>
      </p:pic>
      <p:pic>
        <p:nvPicPr>
          <p:cNvPr id="17" name="Graphic 16" descr="Statistics with solid fill">
            <a:extLst>
              <a:ext uri="{FF2B5EF4-FFF2-40B4-BE49-F238E27FC236}">
                <a16:creationId xmlns:a16="http://schemas.microsoft.com/office/drawing/2014/main" id="{21840120-6FD7-F05B-8DB0-FBE3276FFA7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6957" y="2519133"/>
            <a:ext cx="914400" cy="914400"/>
          </a:xfrm>
          <a:prstGeom prst="rect">
            <a:avLst/>
          </a:prstGeom>
        </p:spPr>
      </p:pic>
      <p:pic>
        <p:nvPicPr>
          <p:cNvPr id="18" name="Graphic 17" descr="Folder Search with solid fill">
            <a:extLst>
              <a:ext uri="{FF2B5EF4-FFF2-40B4-BE49-F238E27FC236}">
                <a16:creationId xmlns:a16="http://schemas.microsoft.com/office/drawing/2014/main" id="{9E3578AE-C2F1-2ED8-13FE-62EF509ED02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597529"/>
            <a:ext cx="914400" cy="914400"/>
          </a:xfrm>
          <a:prstGeom prst="rect">
            <a:avLst/>
          </a:prstGeom>
        </p:spPr>
      </p:pic>
      <p:pic>
        <p:nvPicPr>
          <p:cNvPr id="19" name="Graphic 18" descr="Presentation with bar chart with solid fill">
            <a:extLst>
              <a:ext uri="{FF2B5EF4-FFF2-40B4-BE49-F238E27FC236}">
                <a16:creationId xmlns:a16="http://schemas.microsoft.com/office/drawing/2014/main" id="{66C78C34-BD24-338A-BC5A-1D710E569C5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78754" y="4400577"/>
            <a:ext cx="914400" cy="914400"/>
          </a:xfrm>
          <a:prstGeom prst="rect">
            <a:avLst/>
          </a:prstGeom>
        </p:spPr>
      </p:pic>
      <p:pic>
        <p:nvPicPr>
          <p:cNvPr id="20" name="Graphic 19" descr="Monthly calendar with solid fill">
            <a:extLst>
              <a:ext uri="{FF2B5EF4-FFF2-40B4-BE49-F238E27FC236}">
                <a16:creationId xmlns:a16="http://schemas.microsoft.com/office/drawing/2014/main" id="{FF0AC68C-AF13-C908-3707-13EE6CA59285}"/>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92693" y="4400577"/>
            <a:ext cx="914400" cy="914400"/>
          </a:xfrm>
          <a:prstGeom prst="rect">
            <a:avLst/>
          </a:prstGeom>
        </p:spPr>
      </p:pic>
      <p:pic>
        <p:nvPicPr>
          <p:cNvPr id="21" name="Graphic 20" descr="Daily calendar with solid fill">
            <a:extLst>
              <a:ext uri="{FF2B5EF4-FFF2-40B4-BE49-F238E27FC236}">
                <a16:creationId xmlns:a16="http://schemas.microsoft.com/office/drawing/2014/main" id="{1BFDE33B-CBF5-E9C4-312B-FDE3EAD9188F}"/>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20644" y="4385316"/>
            <a:ext cx="914400" cy="914400"/>
          </a:xfrm>
          <a:prstGeom prst="rect">
            <a:avLst/>
          </a:prstGeom>
        </p:spPr>
      </p:pic>
    </p:spTree>
    <p:extLst>
      <p:ext uri="{BB962C8B-B14F-4D97-AF65-F5344CB8AC3E}">
        <p14:creationId xmlns:p14="http://schemas.microsoft.com/office/powerpoint/2010/main" val="307922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ABEA2-A65D-401E-B923-0AE3AE890017}"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A0A0B-3CCD-41CE-AE53-91DAEBF92769}" type="slidenum">
              <a:rPr lang="en-US" smtClean="0"/>
              <a:t>‹#›</a:t>
            </a:fld>
            <a:endParaRPr lang="en-US"/>
          </a:p>
        </p:txBody>
      </p:sp>
      <p:cxnSp>
        <p:nvCxnSpPr>
          <p:cNvPr id="5" name="Straight Connector 4">
            <a:extLst>
              <a:ext uri="{FF2B5EF4-FFF2-40B4-BE49-F238E27FC236}">
                <a16:creationId xmlns:a16="http://schemas.microsoft.com/office/drawing/2014/main" id="{BC94CC16-0615-EDE8-A0EE-3257396591E9}"/>
              </a:ext>
            </a:extLst>
          </p:cNvPr>
          <p:cNvCxnSpPr/>
          <p:nvPr userDrawn="1"/>
        </p:nvCxnSpPr>
        <p:spPr>
          <a:xfrm>
            <a:off x="0" y="5724751"/>
            <a:ext cx="347003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6C5B7937-E1A8-FC56-4DEE-62DD9F09E512}"/>
              </a:ext>
            </a:extLst>
          </p:cNvPr>
          <p:cNvSpPr/>
          <p:nvPr userDrawn="1"/>
        </p:nvSpPr>
        <p:spPr>
          <a:xfrm>
            <a:off x="10189744" y="-1041758"/>
            <a:ext cx="3126153" cy="287996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A7C2711A-355A-5C01-A70A-2A89FCACC97E}"/>
              </a:ext>
            </a:extLst>
          </p:cNvPr>
          <p:cNvSpPr>
            <a:spLocks noGrp="1"/>
          </p:cNvSpPr>
          <p:nvPr>
            <p:ph type="title" hasCustomPrompt="1"/>
          </p:nvPr>
        </p:nvSpPr>
        <p:spPr>
          <a:xfrm>
            <a:off x="838200" y="2469805"/>
            <a:ext cx="10515600" cy="1325563"/>
          </a:xfrm>
        </p:spPr>
        <p:txBody>
          <a:bodyPr/>
          <a:lstStyle>
            <a:lvl1pPr algn="ctr">
              <a:defRPr/>
            </a:lvl1pPr>
          </a:lstStyle>
          <a:p>
            <a:r>
              <a:rPr lang="en-US"/>
              <a:t>“Quote”</a:t>
            </a:r>
          </a:p>
        </p:txBody>
      </p:sp>
    </p:spTree>
    <p:extLst>
      <p:ext uri="{BB962C8B-B14F-4D97-AF65-F5344CB8AC3E}">
        <p14:creationId xmlns:p14="http://schemas.microsoft.com/office/powerpoint/2010/main" val="66992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ABEA2-A65D-401E-B923-0AE3AE890017}" type="datetimeFigureOut">
              <a:rPr lang="en-US" smtClean="0"/>
              <a:t>7/20/2023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A0A0B-3CCD-41CE-AE53-91DAEBF92769}" type="slidenum">
              <a:rPr lang="en-US" smtClean="0"/>
              <a:t>‹#›</a:t>
            </a:fld>
            <a:endParaRPr lang="en-US"/>
          </a:p>
        </p:txBody>
      </p:sp>
      <p:grpSp>
        <p:nvGrpSpPr>
          <p:cNvPr id="7" name="Group 6">
            <a:extLst>
              <a:ext uri="{FF2B5EF4-FFF2-40B4-BE49-F238E27FC236}">
                <a16:creationId xmlns:a16="http://schemas.microsoft.com/office/drawing/2014/main" id="{19609803-C4D6-6081-8B38-0667EE8A0EC7}"/>
              </a:ext>
            </a:extLst>
          </p:cNvPr>
          <p:cNvGrpSpPr/>
          <p:nvPr userDrawn="1"/>
        </p:nvGrpSpPr>
        <p:grpSpPr>
          <a:xfrm>
            <a:off x="838200" y="6311900"/>
            <a:ext cx="11141712" cy="697785"/>
            <a:chOff x="525144" y="6339146"/>
            <a:chExt cx="11141712" cy="697785"/>
          </a:xfrm>
        </p:grpSpPr>
        <p:sp>
          <p:nvSpPr>
            <p:cNvPr id="8" name="TextBox 7">
              <a:extLst>
                <a:ext uri="{FF2B5EF4-FFF2-40B4-BE49-F238E27FC236}">
                  <a16:creationId xmlns:a16="http://schemas.microsoft.com/office/drawing/2014/main" id="{F0665449-FBF8-1A28-DF59-732F8DF9D855}"/>
                </a:ext>
              </a:extLst>
            </p:cNvPr>
            <p:cNvSpPr txBox="1"/>
            <p:nvPr/>
          </p:nvSpPr>
          <p:spPr>
            <a:xfrm>
              <a:off x="525144" y="6339146"/>
              <a:ext cx="1547258" cy="253916"/>
            </a:xfrm>
            <a:prstGeom prst="rect">
              <a:avLst/>
            </a:prstGeom>
            <a:noFill/>
          </p:spPr>
          <p:txBody>
            <a:bodyPr wrap="square">
              <a:spAutoFit/>
            </a:bodyPr>
            <a:lstStyle/>
            <a:p>
              <a:r>
                <a:rPr lang="en-US" sz="1050">
                  <a:latin typeface="Rubik Light" pitchFamily="2" charset="-79"/>
                  <a:cs typeface="Rubik Light" pitchFamily="2" charset="-79"/>
                </a:rPr>
                <a:t>TEKSOUTH</a:t>
              </a:r>
            </a:p>
          </p:txBody>
        </p:sp>
        <p:sp>
          <p:nvSpPr>
            <p:cNvPr id="9" name="Rectangle: Rounded Corners 8">
              <a:extLst>
                <a:ext uri="{FF2B5EF4-FFF2-40B4-BE49-F238E27FC236}">
                  <a16:creationId xmlns:a16="http://schemas.microsoft.com/office/drawing/2014/main" id="{727DB7AF-A0BE-4D9E-F3A7-5BA41149F88A}"/>
                </a:ext>
              </a:extLst>
            </p:cNvPr>
            <p:cNvSpPr/>
            <p:nvPr/>
          </p:nvSpPr>
          <p:spPr>
            <a:xfrm>
              <a:off x="9092050" y="6339146"/>
              <a:ext cx="2574806" cy="697785"/>
            </a:xfrm>
            <a:prstGeom prst="roundRect">
              <a:avLst/>
            </a:prstGeom>
            <a:solidFill>
              <a:srgbClr val="232D58"/>
            </a:solidFill>
            <a:ln>
              <a:solidFill>
                <a:srgbClr val="232D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sign&#10;&#10;Description automatically generated with low confidence">
              <a:extLst>
                <a:ext uri="{FF2B5EF4-FFF2-40B4-BE49-F238E27FC236}">
                  <a16:creationId xmlns:a16="http://schemas.microsoft.com/office/drawing/2014/main" id="{CEEC04E9-B85A-AFB2-1B48-56CFF85CCF5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58675" y="6408917"/>
              <a:ext cx="2328239" cy="428356"/>
            </a:xfrm>
            <a:prstGeom prst="rect">
              <a:avLst/>
            </a:prstGeom>
          </p:spPr>
        </p:pic>
      </p:grpSp>
    </p:spTree>
    <p:extLst>
      <p:ext uri="{BB962C8B-B14F-4D97-AF65-F5344CB8AC3E}">
        <p14:creationId xmlns:p14="http://schemas.microsoft.com/office/powerpoint/2010/main" val="211379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4" r:id="rId4"/>
    <p:sldLayoutId id="2147483665" r:id="rId5"/>
    <p:sldLayoutId id="2147483670" r:id="rId6"/>
    <p:sldLayoutId id="2147483671" r:id="rId7"/>
    <p:sldLayoutId id="2147483666" r:id="rId8"/>
    <p:sldLayoutId id="2147483667" r:id="rId9"/>
    <p:sldLayoutId id="2147483672" r:id="rId10"/>
    <p:sldLayoutId id="2147483673" r:id="rId11"/>
    <p:sldLayoutId id="2147483668" r:id="rId12"/>
    <p:sldLayoutId id="2147483669"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BC87585-6AF7-72B7-3943-CF20D88E8ABE}"/>
              </a:ext>
            </a:extLst>
          </p:cNvPr>
          <p:cNvSpPr>
            <a:spLocks noGrp="1"/>
          </p:cNvSpPr>
          <p:nvPr>
            <p:ph type="subTitle" idx="1"/>
          </p:nvPr>
        </p:nvSpPr>
        <p:spPr>
          <a:xfrm>
            <a:off x="1523999" y="3807994"/>
            <a:ext cx="9144000" cy="1276767"/>
          </a:xfrm>
        </p:spPr>
        <p:txBody>
          <a:bodyPr>
            <a:normAutofit/>
          </a:bodyPr>
          <a:lstStyle/>
          <a:p>
            <a:r>
              <a:rPr lang="en-US" sz="3600" dirty="0"/>
              <a:t>What is a Teksouth?</a:t>
            </a:r>
          </a:p>
        </p:txBody>
      </p:sp>
    </p:spTree>
    <p:extLst>
      <p:ext uri="{BB962C8B-B14F-4D97-AF65-F5344CB8AC3E}">
        <p14:creationId xmlns:p14="http://schemas.microsoft.com/office/powerpoint/2010/main" val="109219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Who Do We Work For?</a:t>
            </a:r>
          </a:p>
        </p:txBody>
      </p:sp>
    </p:spTree>
    <p:extLst>
      <p:ext uri="{BB962C8B-B14F-4D97-AF65-F5344CB8AC3E}">
        <p14:creationId xmlns:p14="http://schemas.microsoft.com/office/powerpoint/2010/main" val="255374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Who Do We Work For</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r>
              <a:rPr lang="en-US" dirty="0"/>
              <a:t>Ben</a:t>
            </a:r>
          </a:p>
          <a:p>
            <a:r>
              <a:rPr lang="en-US" dirty="0"/>
              <a:t>Jackie</a:t>
            </a:r>
          </a:p>
          <a:p>
            <a:r>
              <a:rPr lang="en-US" dirty="0"/>
              <a:t>Pam</a:t>
            </a:r>
          </a:p>
          <a:p>
            <a:r>
              <a:rPr lang="en-US" dirty="0"/>
              <a:t>Rhodes</a:t>
            </a:r>
          </a:p>
          <a:p>
            <a:r>
              <a:rPr lang="en-US" dirty="0"/>
              <a:t>Kermitt</a:t>
            </a:r>
          </a:p>
          <a:p>
            <a:r>
              <a:rPr lang="en-US" dirty="0"/>
              <a:t>Alex</a:t>
            </a:r>
          </a:p>
          <a:p>
            <a:r>
              <a:rPr lang="en-US" dirty="0"/>
              <a:t>Rich</a:t>
            </a:r>
          </a:p>
          <a:p>
            <a:r>
              <a:rPr lang="en-US" dirty="0"/>
              <a:t>Cedric</a:t>
            </a:r>
          </a:p>
        </p:txBody>
      </p:sp>
    </p:spTree>
    <p:extLst>
      <p:ext uri="{BB962C8B-B14F-4D97-AF65-F5344CB8AC3E}">
        <p14:creationId xmlns:p14="http://schemas.microsoft.com/office/powerpoint/2010/main" val="100971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Where Are We Located?</a:t>
            </a:r>
          </a:p>
        </p:txBody>
      </p:sp>
    </p:spTree>
    <p:extLst>
      <p:ext uri="{BB962C8B-B14F-4D97-AF65-F5344CB8AC3E}">
        <p14:creationId xmlns:p14="http://schemas.microsoft.com/office/powerpoint/2010/main" val="80986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a:xfrm>
            <a:off x="838200" y="61914"/>
            <a:ext cx="10515600" cy="1325563"/>
          </a:xfrm>
        </p:spPr>
        <p:txBody>
          <a:bodyPr/>
          <a:lstStyle/>
          <a:p>
            <a:r>
              <a:rPr lang="en-US" dirty="0"/>
              <a:t>Where are we Located</a:t>
            </a:r>
          </a:p>
        </p:txBody>
      </p:sp>
      <p:pic>
        <p:nvPicPr>
          <p:cNvPr id="4" name="Picture 3" descr="A person standing in front of a group of people&#10;&#10;Description automatically generated">
            <a:extLst>
              <a:ext uri="{FF2B5EF4-FFF2-40B4-BE49-F238E27FC236}">
                <a16:creationId xmlns:a16="http://schemas.microsoft.com/office/drawing/2014/main" id="{C50B8040-CFDF-0FF0-3B50-2DA31065A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784" y="1034064"/>
            <a:ext cx="7682694" cy="5762022"/>
          </a:xfrm>
          <a:prstGeom prst="rect">
            <a:avLst/>
          </a:prstGeom>
        </p:spPr>
      </p:pic>
      <p:sp>
        <p:nvSpPr>
          <p:cNvPr id="3" name="Oval 2">
            <a:extLst>
              <a:ext uri="{FF2B5EF4-FFF2-40B4-BE49-F238E27FC236}">
                <a16:creationId xmlns:a16="http://schemas.microsoft.com/office/drawing/2014/main" id="{75D2BD9C-BFA8-7E74-E424-66E032E7C4A9}"/>
              </a:ext>
            </a:extLst>
          </p:cNvPr>
          <p:cNvSpPr/>
          <p:nvPr/>
        </p:nvSpPr>
        <p:spPr>
          <a:xfrm>
            <a:off x="185836" y="4182514"/>
            <a:ext cx="1845128" cy="1845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D2C15E1-183B-3004-BA9C-27D62311291F}"/>
              </a:ext>
            </a:extLst>
          </p:cNvPr>
          <p:cNvSpPr/>
          <p:nvPr/>
        </p:nvSpPr>
        <p:spPr>
          <a:xfrm>
            <a:off x="0" y="4919290"/>
            <a:ext cx="1173617" cy="117361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0E6FEDE-AC97-2B90-159C-0140150DFBF4}"/>
              </a:ext>
            </a:extLst>
          </p:cNvPr>
          <p:cNvSpPr/>
          <p:nvPr/>
        </p:nvSpPr>
        <p:spPr>
          <a:xfrm>
            <a:off x="700386" y="4718245"/>
            <a:ext cx="686141" cy="686141"/>
          </a:xfrm>
          <a:prstGeom prst="ellipse">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34320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What We Do?</a:t>
            </a:r>
          </a:p>
        </p:txBody>
      </p:sp>
    </p:spTree>
    <p:extLst>
      <p:ext uri="{BB962C8B-B14F-4D97-AF65-F5344CB8AC3E}">
        <p14:creationId xmlns:p14="http://schemas.microsoft.com/office/powerpoint/2010/main" val="312024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What We Do</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r>
              <a:rPr lang="en-US" dirty="0"/>
              <a:t>Business Intelligence and Data Analytics</a:t>
            </a:r>
          </a:p>
          <a:p>
            <a:r>
              <a:rPr lang="en-US" dirty="0"/>
              <a:t>Practical and Efficient Solutions</a:t>
            </a:r>
          </a:p>
          <a:p>
            <a:r>
              <a:rPr lang="en-US" dirty="0"/>
              <a:t>Combine technology with professional and managed solutions</a:t>
            </a:r>
          </a:p>
          <a:p>
            <a:endParaRPr lang="en-US" dirty="0"/>
          </a:p>
        </p:txBody>
      </p:sp>
      <p:pic>
        <p:nvPicPr>
          <p:cNvPr id="3" name="Graphic 2" descr="Laptop with phone and calculator" hidden="1">
            <a:extLst>
              <a:ext uri="{FF2B5EF4-FFF2-40B4-BE49-F238E27FC236}">
                <a16:creationId xmlns:a16="http://schemas.microsoft.com/office/drawing/2014/main" id="{8E7CE893-111F-7C76-BFBD-B1A84F4B9C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3639" y="772140"/>
            <a:ext cx="6085860" cy="6085860"/>
          </a:xfrm>
          <a:prstGeom prst="rect">
            <a:avLst/>
          </a:prstGeom>
        </p:spPr>
      </p:pic>
    </p:spTree>
    <p:extLst>
      <p:ext uri="{BB962C8B-B14F-4D97-AF65-F5344CB8AC3E}">
        <p14:creationId xmlns:p14="http://schemas.microsoft.com/office/powerpoint/2010/main" val="211123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How Do I Get More Information?</a:t>
            </a:r>
          </a:p>
        </p:txBody>
      </p:sp>
    </p:spTree>
    <p:extLst>
      <p:ext uri="{BB962C8B-B14F-4D97-AF65-F5344CB8AC3E}">
        <p14:creationId xmlns:p14="http://schemas.microsoft.com/office/powerpoint/2010/main" val="411115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43F605-D4D1-09E4-CABC-D7E1767BA597}"/>
              </a:ext>
            </a:extLst>
          </p:cNvPr>
          <p:cNvSpPr>
            <a:spLocks noGrp="1"/>
          </p:cNvSpPr>
          <p:nvPr>
            <p:ph type="title"/>
          </p:nvPr>
        </p:nvSpPr>
        <p:spPr/>
        <p:txBody>
          <a:bodyPr/>
          <a:lstStyle/>
          <a:p>
            <a:r>
              <a:rPr lang="en-US" dirty="0"/>
              <a:t>How Do I Get More Information</a:t>
            </a:r>
          </a:p>
        </p:txBody>
      </p:sp>
    </p:spTree>
    <p:extLst>
      <p:ext uri="{BB962C8B-B14F-4D97-AF65-F5344CB8AC3E}">
        <p14:creationId xmlns:p14="http://schemas.microsoft.com/office/powerpoint/2010/main" val="236779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Can I see a Sample Dashboard?</a:t>
            </a:r>
          </a:p>
        </p:txBody>
      </p:sp>
    </p:spTree>
    <p:extLst>
      <p:ext uri="{BB962C8B-B14F-4D97-AF65-F5344CB8AC3E}">
        <p14:creationId xmlns:p14="http://schemas.microsoft.com/office/powerpoint/2010/main" val="124812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99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r>
              <a:rPr lang="en-US" dirty="0"/>
              <a:t>What Services Do We Provide</a:t>
            </a:r>
          </a:p>
          <a:p>
            <a:r>
              <a:rPr lang="en-US" dirty="0"/>
              <a:t>Who are We</a:t>
            </a:r>
          </a:p>
          <a:p>
            <a:r>
              <a:rPr lang="en-US" dirty="0"/>
              <a:t>Where Are We Located</a:t>
            </a:r>
          </a:p>
          <a:p>
            <a:r>
              <a:rPr lang="en-US" dirty="0"/>
              <a:t>What Do We Do</a:t>
            </a:r>
          </a:p>
          <a:p>
            <a:r>
              <a:rPr lang="en-US" dirty="0"/>
              <a:t>How Do I Get More Information</a:t>
            </a:r>
          </a:p>
          <a:p>
            <a:r>
              <a:rPr lang="en-US" dirty="0"/>
              <a:t>Sample Dashboard</a:t>
            </a:r>
          </a:p>
        </p:txBody>
      </p:sp>
    </p:spTree>
    <p:extLst>
      <p:ext uri="{BB962C8B-B14F-4D97-AF65-F5344CB8AC3E}">
        <p14:creationId xmlns:p14="http://schemas.microsoft.com/office/powerpoint/2010/main" val="3954840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07187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What Services Do We Provide</a:t>
            </a:r>
          </a:p>
        </p:txBody>
      </p:sp>
    </p:spTree>
    <p:extLst>
      <p:ext uri="{BB962C8B-B14F-4D97-AF65-F5344CB8AC3E}">
        <p14:creationId xmlns:p14="http://schemas.microsoft.com/office/powerpoint/2010/main" val="97801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Desktop Analytics</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pPr algn="l">
              <a:buFont typeface="Arial" panose="020B0604020202020204" pitchFamily="34" charset="0"/>
              <a:buChar char="•"/>
            </a:pPr>
            <a:r>
              <a:rPr lang="en-US" b="0" i="0" dirty="0">
                <a:solidFill>
                  <a:srgbClr val="333333"/>
                </a:solidFill>
                <a:effectLst/>
                <a:latin typeface="Poppins" panose="00000500000000000000" pitchFamily="2" charset="0"/>
              </a:rPr>
              <a:t>Uses Microsoft Tools already on your computer</a:t>
            </a:r>
          </a:p>
          <a:p>
            <a:pPr algn="l">
              <a:buFont typeface="Arial" panose="020B0604020202020204" pitchFamily="34" charset="0"/>
              <a:buChar char="•"/>
            </a:pPr>
            <a:r>
              <a:rPr lang="en-US" b="0" i="0" dirty="0">
                <a:solidFill>
                  <a:srgbClr val="333333"/>
                </a:solidFill>
                <a:effectLst/>
                <a:latin typeface="Poppins" panose="00000500000000000000" pitchFamily="2" charset="0"/>
              </a:rPr>
              <a:t>Integrates data from the systems you already have</a:t>
            </a:r>
          </a:p>
          <a:p>
            <a:pPr algn="l">
              <a:buFont typeface="Arial" panose="020B0604020202020204" pitchFamily="34" charset="0"/>
              <a:buChar char="•"/>
            </a:pPr>
            <a:r>
              <a:rPr lang="en-US" b="0" i="0" dirty="0">
                <a:solidFill>
                  <a:srgbClr val="333333"/>
                </a:solidFill>
                <a:effectLst/>
                <a:latin typeface="Poppins" panose="00000500000000000000" pitchFamily="2" charset="0"/>
              </a:rPr>
              <a:t>Ready for use within 90-120 days of project start</a:t>
            </a:r>
          </a:p>
          <a:p>
            <a:pPr algn="l">
              <a:buFont typeface="Arial" panose="020B0604020202020204" pitchFamily="34" charset="0"/>
              <a:buChar char="•"/>
            </a:pPr>
            <a:r>
              <a:rPr lang="en-US" b="0" i="0" dirty="0">
                <a:solidFill>
                  <a:srgbClr val="333333"/>
                </a:solidFill>
                <a:effectLst/>
                <a:latin typeface="Poppins" panose="00000500000000000000" pitchFamily="2" charset="0"/>
              </a:rPr>
              <a:t>Transaction-level drilldown capability in near real-time</a:t>
            </a:r>
          </a:p>
          <a:p>
            <a:pPr algn="l">
              <a:buFont typeface="Arial" panose="020B0604020202020204" pitchFamily="34" charset="0"/>
              <a:buChar char="•"/>
            </a:pPr>
            <a:r>
              <a:rPr lang="en-US" b="0" i="0" dirty="0">
                <a:solidFill>
                  <a:srgbClr val="333333"/>
                </a:solidFill>
                <a:effectLst/>
                <a:latin typeface="Poppins" panose="00000500000000000000" pitchFamily="2" charset="0"/>
              </a:rPr>
              <a:t>Improved decision making</a:t>
            </a:r>
          </a:p>
          <a:p>
            <a:pPr algn="l">
              <a:buFont typeface="Arial" panose="020B0604020202020204" pitchFamily="34" charset="0"/>
              <a:buChar char="•"/>
            </a:pPr>
            <a:r>
              <a:rPr lang="en-US" b="0" i="0" dirty="0">
                <a:solidFill>
                  <a:srgbClr val="333333"/>
                </a:solidFill>
                <a:effectLst/>
                <a:latin typeface="Poppins" panose="00000500000000000000" pitchFamily="2" charset="0"/>
              </a:rPr>
              <a:t>Lean on </a:t>
            </a:r>
            <a:r>
              <a:rPr lang="en-US" b="0" i="0" dirty="0" err="1">
                <a:solidFill>
                  <a:srgbClr val="333333"/>
                </a:solidFill>
                <a:effectLst/>
                <a:latin typeface="Poppins" panose="00000500000000000000" pitchFamily="2" charset="0"/>
              </a:rPr>
              <a:t>Teksouth’s</a:t>
            </a:r>
            <a:r>
              <a:rPr lang="en-US" b="0" i="0" dirty="0">
                <a:solidFill>
                  <a:srgbClr val="333333"/>
                </a:solidFill>
                <a:effectLst/>
                <a:latin typeface="Poppins" panose="00000500000000000000" pitchFamily="2" charset="0"/>
              </a:rPr>
              <a:t> technical and functional expertise</a:t>
            </a:r>
          </a:p>
        </p:txBody>
      </p:sp>
    </p:spTree>
    <p:extLst>
      <p:ext uri="{BB962C8B-B14F-4D97-AF65-F5344CB8AC3E}">
        <p14:creationId xmlns:p14="http://schemas.microsoft.com/office/powerpoint/2010/main" val="386186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Dashboard University</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pPr algn="l">
              <a:buFont typeface="Arial" panose="020B0604020202020204" pitchFamily="34" charset="0"/>
              <a:buChar char="•"/>
            </a:pPr>
            <a:r>
              <a:rPr lang="en-US" b="0" i="0" dirty="0">
                <a:solidFill>
                  <a:srgbClr val="333333"/>
                </a:solidFill>
                <a:effectLst/>
                <a:latin typeface="Poppins" panose="00000500000000000000" pitchFamily="2" charset="0"/>
              </a:rPr>
              <a:t>On site or virtual training for your team</a:t>
            </a:r>
          </a:p>
          <a:p>
            <a:pPr algn="l">
              <a:buFont typeface="Arial" panose="020B0604020202020204" pitchFamily="34" charset="0"/>
              <a:buChar char="•"/>
            </a:pPr>
            <a:r>
              <a:rPr lang="en-US" b="0" i="0" dirty="0">
                <a:solidFill>
                  <a:srgbClr val="333333"/>
                </a:solidFill>
                <a:effectLst/>
                <a:latin typeface="Poppins" panose="00000500000000000000" pitchFamily="2" charset="0"/>
              </a:rPr>
              <a:t>Classes offered on MS Office</a:t>
            </a:r>
          </a:p>
          <a:p>
            <a:pPr algn="l">
              <a:buFont typeface="Arial" panose="020B0604020202020204" pitchFamily="34" charset="0"/>
              <a:buChar char="•"/>
            </a:pPr>
            <a:r>
              <a:rPr lang="en-US" b="0" i="0" dirty="0">
                <a:solidFill>
                  <a:srgbClr val="333333"/>
                </a:solidFill>
                <a:effectLst/>
                <a:latin typeface="Poppins" panose="00000500000000000000" pitchFamily="2" charset="0"/>
              </a:rPr>
              <a:t>Can be purchased on GPC – easy way to use EOY dollars!</a:t>
            </a:r>
          </a:p>
          <a:p>
            <a:pPr algn="l">
              <a:buFont typeface="Arial" panose="020B0604020202020204" pitchFamily="34" charset="0"/>
              <a:buChar char="•"/>
            </a:pPr>
            <a:r>
              <a:rPr lang="en-US" b="0" i="0" dirty="0">
                <a:solidFill>
                  <a:srgbClr val="333333"/>
                </a:solidFill>
                <a:effectLst/>
                <a:latin typeface="Poppins" panose="00000500000000000000" pitchFamily="2" charset="0"/>
              </a:rPr>
              <a:t>Classes certified for DoD FM certification credit</a:t>
            </a:r>
          </a:p>
        </p:txBody>
      </p:sp>
    </p:spTree>
    <p:extLst>
      <p:ext uri="{BB962C8B-B14F-4D97-AF65-F5344CB8AC3E}">
        <p14:creationId xmlns:p14="http://schemas.microsoft.com/office/powerpoint/2010/main" val="104407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Business Intelligence as a Service</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pPr algn="l">
              <a:buFont typeface="Arial" panose="020B0604020202020204" pitchFamily="34" charset="0"/>
              <a:buChar char="•"/>
            </a:pPr>
            <a:r>
              <a:rPr lang="en-US" b="0" i="0" dirty="0">
                <a:solidFill>
                  <a:srgbClr val="333333"/>
                </a:solidFill>
                <a:effectLst/>
                <a:latin typeface="Poppins" panose="00000500000000000000" pitchFamily="2" charset="0"/>
              </a:rPr>
              <a:t>Integrates all your data in one BI engine</a:t>
            </a:r>
          </a:p>
          <a:p>
            <a:pPr algn="l">
              <a:buFont typeface="Arial" panose="020B0604020202020204" pitchFamily="34" charset="0"/>
              <a:buChar char="•"/>
            </a:pPr>
            <a:r>
              <a:rPr lang="en-US" b="0" i="0" dirty="0">
                <a:solidFill>
                  <a:srgbClr val="333333"/>
                </a:solidFill>
                <a:effectLst/>
                <a:latin typeface="Poppins" panose="00000500000000000000" pitchFamily="2" charset="0"/>
              </a:rPr>
              <a:t>Enterprise level decision support capability can support 15,000+ users</a:t>
            </a:r>
          </a:p>
          <a:p>
            <a:pPr algn="l">
              <a:buFont typeface="Arial" panose="020B0604020202020204" pitchFamily="34" charset="0"/>
              <a:buChar char="•"/>
            </a:pPr>
            <a:r>
              <a:rPr lang="en-US" b="0" i="0" dirty="0">
                <a:solidFill>
                  <a:srgbClr val="333333"/>
                </a:solidFill>
                <a:effectLst/>
                <a:latin typeface="Poppins" panose="00000500000000000000" pitchFamily="2" charset="0"/>
              </a:rPr>
              <a:t>Create BI reports with built in tool or use MS Power BI/Qlik/Tableau</a:t>
            </a:r>
          </a:p>
          <a:p>
            <a:pPr algn="l">
              <a:buFont typeface="Arial" panose="020B0604020202020204" pitchFamily="34" charset="0"/>
              <a:buChar char="•"/>
            </a:pPr>
            <a:r>
              <a:rPr lang="en-US" b="0" i="0" dirty="0">
                <a:solidFill>
                  <a:srgbClr val="333333"/>
                </a:solidFill>
                <a:effectLst/>
                <a:latin typeface="Poppins" panose="00000500000000000000" pitchFamily="2" charset="0"/>
              </a:rPr>
              <a:t>Role based security to protect your data</a:t>
            </a:r>
          </a:p>
          <a:p>
            <a:pPr algn="l">
              <a:buFont typeface="Arial" panose="020B0604020202020204" pitchFamily="34" charset="0"/>
              <a:buChar char="•"/>
            </a:pPr>
            <a:r>
              <a:rPr lang="en-US" b="0" i="0" dirty="0">
                <a:solidFill>
                  <a:srgbClr val="333333"/>
                </a:solidFill>
                <a:effectLst/>
                <a:latin typeface="Poppins" panose="00000500000000000000" pitchFamily="2" charset="0"/>
              </a:rPr>
              <a:t>Near real-time reporting and analysis</a:t>
            </a:r>
          </a:p>
          <a:p>
            <a:pPr algn="l">
              <a:buFont typeface="Arial" panose="020B0604020202020204" pitchFamily="34" charset="0"/>
              <a:buChar char="•"/>
            </a:pPr>
            <a:r>
              <a:rPr lang="en-US" b="0" i="0" dirty="0">
                <a:solidFill>
                  <a:srgbClr val="333333"/>
                </a:solidFill>
                <a:effectLst/>
                <a:latin typeface="Poppins" panose="00000500000000000000" pitchFamily="2" charset="0"/>
              </a:rPr>
              <a:t>Fully customizable reports and standardized reports available</a:t>
            </a:r>
          </a:p>
        </p:txBody>
      </p:sp>
    </p:spTree>
    <p:extLst>
      <p:ext uri="{BB962C8B-B14F-4D97-AF65-F5344CB8AC3E}">
        <p14:creationId xmlns:p14="http://schemas.microsoft.com/office/powerpoint/2010/main" val="117125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Professional Services</a:t>
            </a:r>
          </a:p>
        </p:txBody>
      </p:sp>
      <p:sp>
        <p:nvSpPr>
          <p:cNvPr id="6" name="Content Placeholder 5">
            <a:extLst>
              <a:ext uri="{FF2B5EF4-FFF2-40B4-BE49-F238E27FC236}">
                <a16:creationId xmlns:a16="http://schemas.microsoft.com/office/drawing/2014/main" id="{285AE0E7-D6E3-8410-4BC9-C10BCE4565E5}"/>
              </a:ext>
            </a:extLst>
          </p:cNvPr>
          <p:cNvSpPr>
            <a:spLocks noGrp="1"/>
          </p:cNvSpPr>
          <p:nvPr>
            <p:ph idx="1"/>
          </p:nvPr>
        </p:nvSpPr>
        <p:spPr/>
        <p:txBody>
          <a:bodyPr numCol="1">
            <a:normAutofit/>
          </a:bodyPr>
          <a:lstStyle/>
          <a:p>
            <a:pPr algn="l">
              <a:buFont typeface="Arial" panose="020B0604020202020204" pitchFamily="34" charset="0"/>
              <a:buChar char="•"/>
            </a:pPr>
            <a:r>
              <a:rPr lang="en-US" b="0" i="0" dirty="0">
                <a:solidFill>
                  <a:srgbClr val="333333"/>
                </a:solidFill>
                <a:effectLst/>
                <a:latin typeface="Poppins" panose="00000500000000000000" pitchFamily="2" charset="0"/>
              </a:rPr>
              <a:t>Provide dedicated on-site personnel for urgent mission needs</a:t>
            </a:r>
          </a:p>
          <a:p>
            <a:pPr algn="l">
              <a:buFont typeface="Arial" panose="020B0604020202020204" pitchFamily="34" charset="0"/>
              <a:buChar char="•"/>
            </a:pPr>
            <a:r>
              <a:rPr lang="en-US" b="0" i="0" dirty="0">
                <a:solidFill>
                  <a:srgbClr val="333333"/>
                </a:solidFill>
                <a:effectLst/>
                <a:latin typeface="Poppins" panose="00000500000000000000" pitchFamily="2" charset="0"/>
              </a:rPr>
              <a:t>Short and long term help available</a:t>
            </a:r>
          </a:p>
          <a:p>
            <a:pPr algn="l">
              <a:buFont typeface="Arial" panose="020B0604020202020204" pitchFamily="34" charset="0"/>
              <a:buChar char="•"/>
            </a:pPr>
            <a:r>
              <a:rPr lang="en-US" b="0" i="0" dirty="0">
                <a:solidFill>
                  <a:srgbClr val="333333"/>
                </a:solidFill>
                <a:effectLst/>
                <a:latin typeface="Poppins" panose="00000500000000000000" pitchFamily="2" charset="0"/>
              </a:rPr>
              <a:t>Minimize interruptions to your programs caused by nagging vacancies</a:t>
            </a:r>
          </a:p>
          <a:p>
            <a:pPr algn="l">
              <a:buFont typeface="Arial" panose="020B0604020202020204" pitchFamily="34" charset="0"/>
              <a:buChar char="•"/>
            </a:pPr>
            <a:r>
              <a:rPr lang="en-US" b="0" i="0" dirty="0">
                <a:solidFill>
                  <a:srgbClr val="333333"/>
                </a:solidFill>
                <a:effectLst/>
                <a:latin typeface="Poppins" panose="00000500000000000000" pitchFamily="2" charset="0"/>
              </a:rPr>
              <a:t>We provide a myriad of technical and professional skill sets</a:t>
            </a:r>
          </a:p>
        </p:txBody>
      </p:sp>
    </p:spTree>
    <p:extLst>
      <p:ext uri="{BB962C8B-B14F-4D97-AF65-F5344CB8AC3E}">
        <p14:creationId xmlns:p14="http://schemas.microsoft.com/office/powerpoint/2010/main" val="60945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p:txBody>
          <a:bodyPr/>
          <a:lstStyle/>
          <a:p>
            <a:r>
              <a:rPr lang="en-US" dirty="0"/>
              <a:t>Who Are We?</a:t>
            </a:r>
          </a:p>
        </p:txBody>
      </p:sp>
    </p:spTree>
    <p:extLst>
      <p:ext uri="{BB962C8B-B14F-4D97-AF65-F5344CB8AC3E}">
        <p14:creationId xmlns:p14="http://schemas.microsoft.com/office/powerpoint/2010/main" val="22056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967-40EA-807C-F1D2-9261CC42BAE7}"/>
              </a:ext>
            </a:extLst>
          </p:cNvPr>
          <p:cNvSpPr>
            <a:spLocks noGrp="1"/>
          </p:cNvSpPr>
          <p:nvPr>
            <p:ph type="title"/>
          </p:nvPr>
        </p:nvSpPr>
        <p:spPr>
          <a:xfrm>
            <a:off x="838200" y="61914"/>
            <a:ext cx="10515600" cy="1325563"/>
          </a:xfrm>
        </p:spPr>
        <p:txBody>
          <a:bodyPr/>
          <a:lstStyle/>
          <a:p>
            <a:r>
              <a:rPr lang="en-US" dirty="0"/>
              <a:t>Who Are We</a:t>
            </a:r>
          </a:p>
        </p:txBody>
      </p:sp>
      <p:pic>
        <p:nvPicPr>
          <p:cNvPr id="8" name="Picture 7">
            <a:extLst>
              <a:ext uri="{FF2B5EF4-FFF2-40B4-BE49-F238E27FC236}">
                <a16:creationId xmlns:a16="http://schemas.microsoft.com/office/drawing/2014/main" id="{D71FCA88-9CE9-7334-65AE-2AE39DF9EEC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933262" y="1270122"/>
            <a:ext cx="5737858" cy="5105398"/>
          </a:xfrm>
          <a:prstGeom prst="rect">
            <a:avLst/>
          </a:prstGeom>
        </p:spPr>
      </p:pic>
    </p:spTree>
    <p:extLst>
      <p:ext uri="{BB962C8B-B14F-4D97-AF65-F5344CB8AC3E}">
        <p14:creationId xmlns:p14="http://schemas.microsoft.com/office/powerpoint/2010/main" val="121667668"/>
      </p:ext>
    </p:extLst>
  </p:cSld>
  <p:clrMapOvr>
    <a:masterClrMapping/>
  </p:clrMapOvr>
</p:sld>
</file>

<file path=ppt/theme/theme1.xml><?xml version="1.0" encoding="utf-8"?>
<a:theme xmlns:a="http://schemas.openxmlformats.org/drawingml/2006/main" name="Teksouth">
  <a:themeElements>
    <a:clrScheme name="Teksouth">
      <a:dk1>
        <a:srgbClr val="232D58"/>
      </a:dk1>
      <a:lt1>
        <a:srgbClr val="F9F4F1"/>
      </a:lt1>
      <a:dk2>
        <a:srgbClr val="447CAD"/>
      </a:dk2>
      <a:lt2>
        <a:srgbClr val="F9F4F1"/>
      </a:lt2>
      <a:accent1>
        <a:srgbClr val="232D58"/>
      </a:accent1>
      <a:accent2>
        <a:srgbClr val="AE1F27"/>
      </a:accent2>
      <a:accent3>
        <a:srgbClr val="F9F4F1"/>
      </a:accent3>
      <a:accent4>
        <a:srgbClr val="CA2026"/>
      </a:accent4>
      <a:accent5>
        <a:srgbClr val="447CAD"/>
      </a:accent5>
      <a:accent6>
        <a:srgbClr val="232D58"/>
      </a:accent6>
      <a:hlink>
        <a:srgbClr val="447CAD"/>
      </a:hlink>
      <a:folHlink>
        <a:srgbClr val="232D58"/>
      </a:folHlink>
    </a:clrScheme>
    <a:fontScheme name="Custom 1">
      <a:majorFont>
        <a:latin typeface="Rubik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ksouth Slide Deck2.pptx" id="{A4D32238-B62B-46FB-BFE6-2386C2AE7529}" vid="{02C22C0A-464C-42D9-B626-CB7DBEAA4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6F242FBF917149B1AE6268FB2C5B80" ma:contentTypeVersion="0" ma:contentTypeDescription="Create a new document." ma:contentTypeScope="" ma:versionID="3ea04e57c6af91a6fb551b8606a637c0">
  <xsd:schema xmlns:xsd="http://www.w3.org/2001/XMLSchema" xmlns:xs="http://www.w3.org/2001/XMLSchema" xmlns:p="http://schemas.microsoft.com/office/2006/metadata/properties" xmlns:ns2="11ae6303-ae6a-42d8-87b6-d990b20d0d53" targetNamespace="http://schemas.microsoft.com/office/2006/metadata/properties" ma:root="true" ma:fieldsID="c75da6c6ce024cc38d1b3a8adc8fdaf4" ns2:_="">
    <xsd:import namespace="11ae6303-ae6a-42d8-87b6-d990b20d0d5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e6303-ae6a-42d8-87b6-d990b20d0d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1ae6303-ae6a-42d8-87b6-d990b20d0d53">J24NRMYEA7Z6-178938235-188</_dlc_DocId>
    <_dlc_DocIdUrl xmlns="11ae6303-ae6a-42d8-87b6-d990b20d0d53">
      <Url>https://home.teksouth.com/Marketing/_layouts/15/DocIdRedir.aspx?ID=J24NRMYEA7Z6-178938235-188</Url>
      <Description>J24NRMYEA7Z6-178938235-188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C8DF71-DF10-46C6-9C7E-E052CDD17B1A}">
  <ds:schemaRefs>
    <ds:schemaRef ds:uri="11ae6303-ae6a-42d8-87b6-d990b20d0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C35568-992B-494E-A986-DB6A71327437}">
  <ds:schemaRefs>
    <ds:schemaRef ds:uri="11ae6303-ae6a-42d8-87b6-d990b20d0d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02DCBE-A270-4EB0-9FD6-F815B0B886FF}">
  <ds:schemaRefs>
    <ds:schemaRef ds:uri="http://schemas.microsoft.com/sharepoint/v3/contenttype/forms"/>
  </ds:schemaRefs>
</ds:datastoreItem>
</file>

<file path=customXml/itemProps4.xml><?xml version="1.0" encoding="utf-8"?>
<ds:datastoreItem xmlns:ds="http://schemas.openxmlformats.org/officeDocument/2006/customXml" ds:itemID="{BE181DD9-7150-450F-B035-E16013C7A5D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2447</TotalTime>
  <Words>813</Words>
  <Application>Microsoft Office PowerPoint</Application>
  <PresentationFormat>Widescreen</PresentationFormat>
  <Paragraphs>123</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Poppins</vt:lpstr>
      <vt:lpstr>Poppins Medium</vt:lpstr>
      <vt:lpstr>Roboto</vt:lpstr>
      <vt:lpstr>Rubik Light</vt:lpstr>
      <vt:lpstr>Rubik SemiBold</vt:lpstr>
      <vt:lpstr>Segoe UI</vt:lpstr>
      <vt:lpstr>Tw Cen MT</vt:lpstr>
      <vt:lpstr>Teksouth</vt:lpstr>
      <vt:lpstr>PowerPoint Presentation</vt:lpstr>
      <vt:lpstr>Agenda</vt:lpstr>
      <vt:lpstr>What Services Do We Provide</vt:lpstr>
      <vt:lpstr>Desktop Analytics</vt:lpstr>
      <vt:lpstr>Dashboard University</vt:lpstr>
      <vt:lpstr>Business Intelligence as a Service</vt:lpstr>
      <vt:lpstr>Professional Services</vt:lpstr>
      <vt:lpstr>Who Are We?</vt:lpstr>
      <vt:lpstr>Who Are We</vt:lpstr>
      <vt:lpstr>Who Do We Work For?</vt:lpstr>
      <vt:lpstr>Who Do We Work For</vt:lpstr>
      <vt:lpstr>Where Are We Located?</vt:lpstr>
      <vt:lpstr>Where are we Located</vt:lpstr>
      <vt:lpstr>What We Do?</vt:lpstr>
      <vt:lpstr>What We Do</vt:lpstr>
      <vt:lpstr>How Do I Get More Information?</vt:lpstr>
      <vt:lpstr>How Do I Get More Information</vt:lpstr>
      <vt:lpstr>Can I see a Sample Dashboard?</vt:lpstr>
      <vt:lpstr>PowerPoint Presentation</vt:lpstr>
      <vt:lpstr>Questions?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Dvirnak</dc:creator>
  <cp:lastModifiedBy>Pamela Dvirnak</cp:lastModifiedBy>
  <cp:revision>11</cp:revision>
  <dcterms:created xsi:type="dcterms:W3CDTF">2023-07-13T14:11:00Z</dcterms:created>
  <dcterms:modified xsi:type="dcterms:W3CDTF">2023-07-20T17:24:26Z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0x010100626F242FBF917149B1AE6268FB2C5B80</vt:lpwstr>
  </property>
  <property fmtid="{D5CDD505-2E9C-101B-9397-08002B2CF9AE}" pid="3" name="_dlc_DocIdItemGuid">
    <vt:lpwstr>d7008827-4b88-410b-85e6-0cfd4f98e568</vt:lpwstr>
  </property>
</Properties>
</file>