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9"/>
  </p:notesMasterIdLst>
  <p:sldIdLst>
    <p:sldId id="315" r:id="rId6"/>
    <p:sldId id="317" r:id="rId7"/>
    <p:sldId id="290" r:id="rId8"/>
    <p:sldId id="273" r:id="rId9"/>
    <p:sldId id="299" r:id="rId10"/>
    <p:sldId id="283" r:id="rId11"/>
    <p:sldId id="266" r:id="rId12"/>
    <p:sldId id="297" r:id="rId13"/>
    <p:sldId id="270" r:id="rId14"/>
    <p:sldId id="272" r:id="rId15"/>
    <p:sldId id="292" r:id="rId16"/>
    <p:sldId id="274" r:id="rId17"/>
    <p:sldId id="305" r:id="rId18"/>
    <p:sldId id="306" r:id="rId19"/>
    <p:sldId id="307" r:id="rId20"/>
    <p:sldId id="311" r:id="rId21"/>
    <p:sldId id="308" r:id="rId22"/>
    <p:sldId id="374" r:id="rId23"/>
    <p:sldId id="312" r:id="rId24"/>
    <p:sldId id="304" r:id="rId25"/>
    <p:sldId id="268" r:id="rId26"/>
    <p:sldId id="375" r:id="rId27"/>
    <p:sldId id="3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4" autoAdjust="0"/>
  </p:normalViewPr>
  <p:slideViewPr>
    <p:cSldViewPr snapToGrid="0">
      <p:cViewPr varScale="1">
        <p:scale>
          <a:sx n="58" d="100"/>
          <a:sy n="58" d="100"/>
        </p:scale>
        <p:origin x="8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F3891-6B8E-483E-BE87-0455C0E1C3E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AF24A-EA68-481D-935E-E50AEC5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7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5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versus Picture</a:t>
            </a:r>
          </a:p>
          <a:p>
            <a:r>
              <a:rPr lang="en-US" dirty="0"/>
              <a:t>A graphic in PowerPoint is any image that is not a picture. A graphic most typically refers to a grouping of shapes into an image, commonly referred to as vectors.</a:t>
            </a:r>
          </a:p>
          <a:p>
            <a:r>
              <a:rPr lang="en-US" dirty="0"/>
              <a:t>  </a:t>
            </a:r>
          </a:p>
          <a:p>
            <a:pPr algn="l" fontAlgn="base"/>
            <a:r>
              <a:rPr lang="en-US" b="0" i="0" dirty="0">
                <a:solidFill>
                  <a:srgbClr val="595959"/>
                </a:solidFill>
                <a:effectLst/>
                <a:latin typeface="roboto" panose="02000000000000000000" pitchFamily="2" charset="0"/>
              </a:rPr>
              <a:t>Vector graphics can come in many file type.  The ones accepted by 365: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inherit"/>
              </a:rPr>
              <a:t>SVG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inherit"/>
              </a:rPr>
              <a:t>EMF</a:t>
            </a:r>
          </a:p>
          <a:p>
            <a:pPr algn="l" fontAlgn="base">
              <a:buFont typeface="Arial" panose="020B0604020202020204" pitchFamily="34" charset="0"/>
              <a:buNone/>
            </a:pPr>
            <a:endParaRPr lang="en-US" b="0" i="0" dirty="0">
              <a:solidFill>
                <a:srgbClr val="59595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595959"/>
                </a:solidFill>
                <a:effectLst/>
                <a:latin typeface="inherit"/>
              </a:rPr>
              <a:t>Icons inside PPT are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4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0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desktop version, not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8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7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9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7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draw a perfect shape, hold down shift.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can be difficult to manually align and space shapes evenly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2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7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0A865F2-1456-B4A1-B8B4-30FB9EF18668}"/>
              </a:ext>
            </a:extLst>
          </p:cNvPr>
          <p:cNvSpPr txBox="1">
            <a:spLocks/>
          </p:cNvSpPr>
          <p:nvPr userDrawn="1"/>
        </p:nvSpPr>
        <p:spPr>
          <a:xfrm>
            <a:off x="1524000" y="336403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4DA73A2-5935-93BF-0FDE-9E9EF4CE2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813" y="2395498"/>
            <a:ext cx="6690374" cy="9083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21A1BD-3402-156C-2763-E8DDD1616903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853110E-CA29-7859-AEB5-422E80AAF03C}"/>
              </a:ext>
            </a:extLst>
          </p:cNvPr>
          <p:cNvSpPr/>
          <p:nvPr userDrawn="1"/>
        </p:nvSpPr>
        <p:spPr>
          <a:xfrm>
            <a:off x="10189744" y="-1041758"/>
            <a:ext cx="3126153" cy="2879965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DDDEA37-8694-B93C-5B78-FE7025F5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53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94CC16-0615-EDE8-A0EE-3257396591E9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C5B7937-E1A8-FC56-4DEE-62DD9F09E512}"/>
              </a:ext>
            </a:extLst>
          </p:cNvPr>
          <p:cNvSpPr/>
          <p:nvPr userDrawn="1"/>
        </p:nvSpPr>
        <p:spPr>
          <a:xfrm>
            <a:off x="10189744" y="-1041758"/>
            <a:ext cx="3126153" cy="2879965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C2711A-355A-5C01-A70A-2A89FCAC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980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178692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A2A5-4DCC-47B8-BDED-4BC7AB98A76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2D26-67EF-45E1-AF3B-6FC595EE0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7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A2A5-4DCC-47B8-BDED-4BC7AB98A76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2D26-67EF-45E1-AF3B-6FC595EE0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9AA3BCB-153C-0EDF-CA4E-178FCEEFF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2AA6DF-400A-3ABD-D2DA-00A6DDDD7F4F}"/>
              </a:ext>
            </a:extLst>
          </p:cNvPr>
          <p:cNvCxnSpPr/>
          <p:nvPr userDrawn="1"/>
        </p:nvCxnSpPr>
        <p:spPr>
          <a:xfrm>
            <a:off x="-62523" y="5736492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A7E497A-569E-748B-7CFC-B93265A96E1E}"/>
              </a:ext>
            </a:extLst>
          </p:cNvPr>
          <p:cNvSpPr/>
          <p:nvPr userDrawn="1"/>
        </p:nvSpPr>
        <p:spPr>
          <a:xfrm>
            <a:off x="9941169" y="-597874"/>
            <a:ext cx="3126153" cy="2879965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D5EC635-BE62-5711-6CDA-5461E2F49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6033" y="2282091"/>
            <a:ext cx="6499933" cy="11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7C8289-1DC2-6EB9-23F8-75A1C032E419}"/>
              </a:ext>
            </a:extLst>
          </p:cNvPr>
          <p:cNvSpPr/>
          <p:nvPr userDrawn="1"/>
        </p:nvSpPr>
        <p:spPr>
          <a:xfrm>
            <a:off x="6844683" y="0"/>
            <a:ext cx="5347317" cy="733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84509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2667" y="1734498"/>
            <a:ext cx="31642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2667" y="2572235"/>
            <a:ext cx="316422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7C8289-1DC2-6EB9-23F8-75A1C032E419}"/>
              </a:ext>
            </a:extLst>
          </p:cNvPr>
          <p:cNvSpPr/>
          <p:nvPr userDrawn="1"/>
        </p:nvSpPr>
        <p:spPr>
          <a:xfrm>
            <a:off x="6844683" y="0"/>
            <a:ext cx="5347317" cy="73329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84509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2667" y="1734498"/>
            <a:ext cx="31642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2667" y="2572235"/>
            <a:ext cx="316422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95502"/>
            <a:ext cx="51103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20F0A-85C3-CC22-232F-ED52545E6166}"/>
              </a:ext>
            </a:extLst>
          </p:cNvPr>
          <p:cNvSpPr/>
          <p:nvPr userDrawn="1"/>
        </p:nvSpPr>
        <p:spPr>
          <a:xfrm>
            <a:off x="7671804" y="631342"/>
            <a:ext cx="2911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i="1">
                <a:solidFill>
                  <a:srgbClr val="F9F4F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More Training. </a:t>
            </a:r>
          </a:p>
          <a:p>
            <a:pPr fontAlgn="base"/>
            <a:r>
              <a:rPr lang="en-US" sz="2000" i="1">
                <a:solidFill>
                  <a:srgbClr val="F9F4F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Less Traveling. </a:t>
            </a:r>
          </a:p>
          <a:p>
            <a:pPr fontAlgn="base"/>
            <a:r>
              <a:rPr lang="en-US" sz="2000" i="1">
                <a:solidFill>
                  <a:srgbClr val="F9F4F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Better Value.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3AAD9-347D-4584-05AB-F496FF14F1E9}"/>
              </a:ext>
            </a:extLst>
          </p:cNvPr>
          <p:cNvSpPr txBox="1"/>
          <p:nvPr userDrawn="1"/>
        </p:nvSpPr>
        <p:spPr>
          <a:xfrm>
            <a:off x="1534770" y="3365600"/>
            <a:ext cx="2903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500"/>
              </a:spcBef>
              <a:spcAft>
                <a:spcPts val="600"/>
              </a:spcAft>
            </a:pPr>
            <a:r>
              <a:rPr lang="en-US" sz="1800">
                <a:solidFill>
                  <a:srgbClr val="232D5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EA1B6-712F-0E0D-5A28-73D2AE53F36B}"/>
              </a:ext>
            </a:extLst>
          </p:cNvPr>
          <p:cNvSpPr txBox="1"/>
          <p:nvPr userDrawn="1"/>
        </p:nvSpPr>
        <p:spPr>
          <a:xfrm>
            <a:off x="4840294" y="3368148"/>
            <a:ext cx="2511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500"/>
              </a:spcBef>
              <a:spcAft>
                <a:spcPts val="600"/>
              </a:spcAft>
            </a:pPr>
            <a:r>
              <a:rPr lang="en-US" sz="1800">
                <a:solidFill>
                  <a:srgbClr val="232D5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9572-D370-0D91-8AE3-AA1B5CDFD7E5}"/>
              </a:ext>
            </a:extLst>
          </p:cNvPr>
          <p:cNvSpPr txBox="1"/>
          <p:nvPr userDrawn="1"/>
        </p:nvSpPr>
        <p:spPr>
          <a:xfrm>
            <a:off x="7753904" y="3370696"/>
            <a:ext cx="2903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500"/>
              </a:spcBef>
              <a:spcAft>
                <a:spcPts val="600"/>
              </a:spcAft>
            </a:pPr>
            <a:r>
              <a:rPr lang="en-US" sz="1800">
                <a:solidFill>
                  <a:srgbClr val="232D5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Point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5AE0A-D74F-B029-F2A1-8AAA54C4FAD2}"/>
              </a:ext>
            </a:extLst>
          </p:cNvPr>
          <p:cNvGrpSpPr/>
          <p:nvPr userDrawn="1"/>
        </p:nvGrpSpPr>
        <p:grpSpPr>
          <a:xfrm>
            <a:off x="1330398" y="5195325"/>
            <a:ext cx="9531204" cy="369332"/>
            <a:chOff x="977419" y="4504198"/>
            <a:chExt cx="9531204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1C4340-F2C0-5037-FEA4-04479AA58AFF}"/>
                </a:ext>
              </a:extLst>
            </p:cNvPr>
            <p:cNvSpPr txBox="1"/>
            <p:nvPr/>
          </p:nvSpPr>
          <p:spPr>
            <a:xfrm>
              <a:off x="977419" y="4504198"/>
              <a:ext cx="2903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232D58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32C5D2-0EF4-4A62-4C33-EEC67316487F}"/>
                </a:ext>
              </a:extLst>
            </p:cNvPr>
            <p:cNvSpPr txBox="1"/>
            <p:nvPr/>
          </p:nvSpPr>
          <p:spPr>
            <a:xfrm>
              <a:off x="4291358" y="4504198"/>
              <a:ext cx="2903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232D58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59BFF1-51CB-12C7-81FD-92A1F5521786}"/>
                </a:ext>
              </a:extLst>
            </p:cNvPr>
            <p:cNvSpPr txBox="1"/>
            <p:nvPr/>
          </p:nvSpPr>
          <p:spPr>
            <a:xfrm>
              <a:off x="7605297" y="4504198"/>
              <a:ext cx="2903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232D58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Point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D52F88-510A-AB34-C45F-90604775857A}"/>
              </a:ext>
            </a:extLst>
          </p:cNvPr>
          <p:cNvSpPr txBox="1"/>
          <p:nvPr userDrawn="1"/>
        </p:nvSpPr>
        <p:spPr>
          <a:xfrm>
            <a:off x="4909390" y="77615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2400" err="1">
                <a:solidFill>
                  <a:srgbClr val="447CAD"/>
                </a:solidFill>
                <a:latin typeface="Rubik SemiBold" pitchFamily="2" charset="-79"/>
              </a:rPr>
              <a:t>Subheader</a:t>
            </a:r>
            <a:endParaRPr lang="en-US" sz="2400">
              <a:solidFill>
                <a:srgbClr val="447CAD"/>
              </a:solidFill>
              <a:latin typeface="Rubik SemiBold" pitchFamily="2" charset="-79"/>
            </a:endParaRPr>
          </a:p>
        </p:txBody>
      </p:sp>
      <p:pic>
        <p:nvPicPr>
          <p:cNvPr id="16" name="Graphic 15" descr="Computer with solid fill">
            <a:extLst>
              <a:ext uri="{FF2B5EF4-FFF2-40B4-BE49-F238E27FC236}">
                <a16:creationId xmlns:a16="http://schemas.microsoft.com/office/drawing/2014/main" id="{3C986FEE-FB19-C340-956A-64DE83D1C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65" y="2641420"/>
            <a:ext cx="914400" cy="914400"/>
          </a:xfrm>
          <a:prstGeom prst="rect">
            <a:avLst/>
          </a:prstGeom>
        </p:spPr>
      </p:pic>
      <p:pic>
        <p:nvPicPr>
          <p:cNvPr id="17" name="Graphic 16" descr="Statistics with solid fill">
            <a:extLst>
              <a:ext uri="{FF2B5EF4-FFF2-40B4-BE49-F238E27FC236}">
                <a16:creationId xmlns:a16="http://schemas.microsoft.com/office/drawing/2014/main" id="{21840120-6FD7-F05B-8DB0-FBE3276FF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6957" y="2519133"/>
            <a:ext cx="914400" cy="914400"/>
          </a:xfrm>
          <a:prstGeom prst="rect">
            <a:avLst/>
          </a:prstGeom>
        </p:spPr>
      </p:pic>
      <p:pic>
        <p:nvPicPr>
          <p:cNvPr id="18" name="Graphic 17" descr="Folder Search with solid fill">
            <a:extLst>
              <a:ext uri="{FF2B5EF4-FFF2-40B4-BE49-F238E27FC236}">
                <a16:creationId xmlns:a16="http://schemas.microsoft.com/office/drawing/2014/main" id="{9E3578AE-C2F1-2ED8-13FE-62EF509ED0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597529"/>
            <a:ext cx="914400" cy="914400"/>
          </a:xfrm>
          <a:prstGeom prst="rect">
            <a:avLst/>
          </a:prstGeom>
        </p:spPr>
      </p:pic>
      <p:pic>
        <p:nvPicPr>
          <p:cNvPr id="19" name="Graphic 18" descr="Presentation with bar chart with solid fill">
            <a:extLst>
              <a:ext uri="{FF2B5EF4-FFF2-40B4-BE49-F238E27FC236}">
                <a16:creationId xmlns:a16="http://schemas.microsoft.com/office/drawing/2014/main" id="{66C78C34-BD24-338A-BC5A-1D710E569C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8754" y="4400577"/>
            <a:ext cx="914400" cy="914400"/>
          </a:xfrm>
          <a:prstGeom prst="rect">
            <a:avLst/>
          </a:prstGeom>
        </p:spPr>
      </p:pic>
      <p:pic>
        <p:nvPicPr>
          <p:cNvPr id="20" name="Graphic 19" descr="Monthly calendar with solid fill">
            <a:extLst>
              <a:ext uri="{FF2B5EF4-FFF2-40B4-BE49-F238E27FC236}">
                <a16:creationId xmlns:a16="http://schemas.microsoft.com/office/drawing/2014/main" id="{FF0AC68C-AF13-C908-3707-13EE6CA592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2693" y="4400577"/>
            <a:ext cx="914400" cy="914400"/>
          </a:xfrm>
          <a:prstGeom prst="rect">
            <a:avLst/>
          </a:prstGeom>
        </p:spPr>
      </p:pic>
      <p:pic>
        <p:nvPicPr>
          <p:cNvPr id="21" name="Graphic 20" descr="Daily calendar with solid fill">
            <a:extLst>
              <a:ext uri="{FF2B5EF4-FFF2-40B4-BE49-F238E27FC236}">
                <a16:creationId xmlns:a16="http://schemas.microsoft.com/office/drawing/2014/main" id="{1BFDE33B-CBF5-E9C4-312B-FDE3EAD918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20644" y="43853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94CC16-0615-EDE8-A0EE-3257396591E9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C5B7937-E1A8-FC56-4DEE-62DD9F09E512}"/>
              </a:ext>
            </a:extLst>
          </p:cNvPr>
          <p:cNvSpPr/>
          <p:nvPr userDrawn="1"/>
        </p:nvSpPr>
        <p:spPr>
          <a:xfrm>
            <a:off x="10189744" y="-1041758"/>
            <a:ext cx="3126153" cy="2879965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C2711A-355A-5C01-A70A-2A89FCAC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980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66992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94CC16-0615-EDE8-A0EE-3257396591E9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C5B7937-E1A8-FC56-4DEE-62DD9F09E512}"/>
              </a:ext>
            </a:extLst>
          </p:cNvPr>
          <p:cNvSpPr/>
          <p:nvPr userDrawn="1"/>
        </p:nvSpPr>
        <p:spPr>
          <a:xfrm>
            <a:off x="10189744" y="-1041758"/>
            <a:ext cx="3126153" cy="2879965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C2711A-355A-5C01-A70A-2A89FCAC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980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6370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ABEA2-A65D-401E-B923-0AE3AE89001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609803-C4D6-6081-8B38-0667EE8A0EC7}"/>
              </a:ext>
            </a:extLst>
          </p:cNvPr>
          <p:cNvGrpSpPr/>
          <p:nvPr userDrawn="1"/>
        </p:nvGrpSpPr>
        <p:grpSpPr>
          <a:xfrm>
            <a:off x="838200" y="6311900"/>
            <a:ext cx="11141712" cy="697785"/>
            <a:chOff x="525144" y="6339146"/>
            <a:chExt cx="11141712" cy="6977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665449-FBF8-1A28-DF59-732F8DF9D855}"/>
                </a:ext>
              </a:extLst>
            </p:cNvPr>
            <p:cNvSpPr txBox="1"/>
            <p:nvPr/>
          </p:nvSpPr>
          <p:spPr>
            <a:xfrm>
              <a:off x="525144" y="6339146"/>
              <a:ext cx="154725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>
                  <a:latin typeface="Rubik Light" pitchFamily="2" charset="-79"/>
                  <a:cs typeface="Rubik Light" pitchFamily="2" charset="-79"/>
                </a:rPr>
                <a:t>TEKSOUTH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27DB7AF-A0BE-4D9E-F3A7-5BA41149F88A}"/>
                </a:ext>
              </a:extLst>
            </p:cNvPr>
            <p:cNvSpPr/>
            <p:nvPr/>
          </p:nvSpPr>
          <p:spPr>
            <a:xfrm>
              <a:off x="9092050" y="6339146"/>
              <a:ext cx="2574806" cy="697785"/>
            </a:xfrm>
            <a:prstGeom prst="round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CEEC04E9-B85A-AFB2-1B48-56CFF85C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675" y="6408917"/>
              <a:ext cx="2328239" cy="428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7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0" r:id="rId5"/>
    <p:sldLayoutId id="2147483671" r:id="rId6"/>
    <p:sldLayoutId id="2147483666" r:id="rId7"/>
    <p:sldLayoutId id="2147483667" r:id="rId8"/>
    <p:sldLayoutId id="2147483672" r:id="rId9"/>
    <p:sldLayoutId id="2147483673" r:id="rId10"/>
    <p:sldLayoutId id="2147483668" r:id="rId11"/>
    <p:sldLayoutId id="2147483669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1FC471B-A9B1-C750-EBE1-90C10D0C8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3457575"/>
            <a:ext cx="9144000" cy="1655762"/>
          </a:xfrm>
        </p:spPr>
        <p:txBody>
          <a:bodyPr numCol="1">
            <a:normAutofit/>
          </a:bodyPr>
          <a:lstStyle/>
          <a:p>
            <a:r>
              <a:rPr lang="en-US" sz="3200" dirty="0"/>
              <a:t>PowerPoint Pointers by Pam</a:t>
            </a:r>
          </a:p>
          <a:p>
            <a:r>
              <a:rPr lang="en-US" sz="3200" dirty="0"/>
              <a:t>How to Razzle Dazzle ‘</a:t>
            </a:r>
            <a:r>
              <a:rPr lang="en-US" sz="3200" dirty="0" err="1"/>
              <a:t>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264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fun, visually appealing designs</a:t>
            </a:r>
          </a:p>
          <a:p>
            <a:endParaRPr lang="en-US" dirty="0"/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Insert Square</a:t>
            </a:r>
          </a:p>
          <a:p>
            <a:pPr lvl="1"/>
            <a:r>
              <a:rPr lang="en-US" dirty="0"/>
              <a:t>Duplicate and line it up in a 3x3 grid</a:t>
            </a:r>
          </a:p>
          <a:p>
            <a:pPr lvl="1"/>
            <a:r>
              <a:rPr lang="en-US" dirty="0"/>
              <a:t>Group the squares</a:t>
            </a:r>
          </a:p>
          <a:p>
            <a:pPr lvl="1"/>
            <a:r>
              <a:rPr lang="en-US" dirty="0"/>
              <a:t>Shape Fill &gt; Picture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26D26-3AAE-AC6A-2A16-9F60310C02E7}"/>
              </a:ext>
            </a:extLst>
          </p:cNvPr>
          <p:cNvSpPr/>
          <p:nvPr/>
        </p:nvSpPr>
        <p:spPr>
          <a:xfrm>
            <a:off x="7155731" y="3048605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1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&amp; Replace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2F0A-83C0-CFDF-0A48-B464571DB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latin typeface="Tw Cen MT"/>
              </a:rPr>
              <a:t>Powerful photoshop like tool</a:t>
            </a:r>
          </a:p>
          <a:p>
            <a:r>
              <a:rPr lang="en-US" dirty="0">
                <a:latin typeface="Tw Cen MT"/>
              </a:rPr>
              <a:t>Help create visually appealing and professional-looking presentations with ease</a:t>
            </a:r>
          </a:p>
          <a:p>
            <a:endParaRPr lang="en-US" dirty="0"/>
          </a:p>
          <a:p>
            <a:r>
              <a:rPr lang="en-US" dirty="0">
                <a:latin typeface="Tw Cen MT"/>
              </a:rPr>
              <a:t>To Remove Background</a:t>
            </a:r>
          </a:p>
          <a:p>
            <a:pPr lvl="1"/>
            <a:r>
              <a:rPr lang="en-US" dirty="0">
                <a:latin typeface="Tw Cen MT"/>
              </a:rPr>
              <a:t>Select the image and go to the Format tab</a:t>
            </a:r>
          </a:p>
          <a:p>
            <a:pPr lvl="1"/>
            <a:r>
              <a:rPr lang="en-US" dirty="0">
                <a:latin typeface="Tw Cen MT"/>
              </a:rPr>
              <a:t>Click ‘Remove Background’ under the Adjust group</a:t>
            </a:r>
          </a:p>
          <a:p>
            <a:pPr lvl="1"/>
            <a:r>
              <a:rPr lang="en-US" dirty="0">
                <a:latin typeface="Tw Cen MT"/>
              </a:rPr>
              <a:t>PowerPoint will automatically try to identify the background and mark it with a purple overlay</a:t>
            </a:r>
          </a:p>
          <a:p>
            <a:pPr lvl="1"/>
            <a:r>
              <a:rPr lang="en-US" dirty="0">
                <a:latin typeface="Tw Cen MT"/>
              </a:rPr>
              <a:t>Refine the selection by using the Mark Areas to Keep and Mark Areas to Remove tools.</a:t>
            </a:r>
          </a:p>
          <a:p>
            <a:pPr lvl="1"/>
            <a:r>
              <a:rPr lang="en-US" dirty="0">
                <a:latin typeface="Tw Cen MT"/>
              </a:rPr>
              <a:t>Click on Keep Changes</a:t>
            </a:r>
          </a:p>
          <a:p>
            <a:endParaRPr lang="en-US" dirty="0"/>
          </a:p>
          <a:p>
            <a:r>
              <a:rPr lang="en-US" dirty="0">
                <a:latin typeface="Tw Cen MT"/>
              </a:rPr>
              <a:t>To Replace Background</a:t>
            </a:r>
          </a:p>
          <a:p>
            <a:pPr lvl="1"/>
            <a:r>
              <a:rPr lang="en-US" dirty="0">
                <a:latin typeface="Tw Cen MT"/>
              </a:rPr>
              <a:t>Select the image and go to the Format tab</a:t>
            </a:r>
          </a:p>
          <a:p>
            <a:pPr lvl="1"/>
            <a:r>
              <a:rPr lang="en-US" dirty="0">
                <a:latin typeface="Tw Cen MT"/>
              </a:rPr>
              <a:t>Click on ‘Change Background’ under the Adjust group</a:t>
            </a:r>
          </a:p>
          <a:p>
            <a:pPr lvl="1"/>
            <a:r>
              <a:rPr lang="en-US" dirty="0">
                <a:latin typeface="Tw Cen MT"/>
              </a:rPr>
              <a:t>Choose the type of background you want to use, such as a solid color, a gradient, a texture, or an image.</a:t>
            </a:r>
          </a:p>
          <a:p>
            <a:pPr lvl="1"/>
            <a:r>
              <a:rPr lang="en-US" dirty="0">
                <a:latin typeface="Tw Cen MT"/>
              </a:rPr>
              <a:t>Adjust the settings as necessary, such as the transparency, the color, or the brightness.</a:t>
            </a:r>
          </a:p>
          <a:p>
            <a:pPr lvl="1"/>
            <a:r>
              <a:rPr lang="en-US" dirty="0">
                <a:latin typeface="Tw Cen MT"/>
              </a:rPr>
              <a:t>Click Apply</a:t>
            </a:r>
          </a:p>
        </p:txBody>
      </p:sp>
    </p:spTree>
    <p:extLst>
      <p:ext uri="{BB962C8B-B14F-4D97-AF65-F5344CB8AC3E}">
        <p14:creationId xmlns:p14="http://schemas.microsoft.com/office/powerpoint/2010/main" val="58684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Shape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Convert icons, logos, or other vector graphics into editable shapes that can be customized and manipulated</a:t>
            </a:r>
          </a:p>
          <a:p>
            <a:r>
              <a:rPr lang="en-US" dirty="0"/>
              <a:t>Easily manipulate shapes and colors of an icon or logo to match presentation's theme or branding</a:t>
            </a:r>
          </a:p>
          <a:p>
            <a:r>
              <a:rPr lang="en-US" dirty="0"/>
              <a:t>Shapes can be ungrouped to edit individual components, such as the lines and curves that make up the icon.</a:t>
            </a:r>
          </a:p>
          <a:p>
            <a:r>
              <a:rPr lang="en-US" dirty="0"/>
              <a:t>Avoids issues with resolution and scaling that can occur when using raster graphics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Use </a:t>
            </a:r>
          </a:p>
          <a:p>
            <a:pPr lvl="1"/>
            <a:r>
              <a:rPr lang="en-US" dirty="0"/>
              <a:t>Insert an icon and select it</a:t>
            </a:r>
          </a:p>
          <a:p>
            <a:pPr lvl="1"/>
            <a:r>
              <a:rPr lang="en-US" dirty="0"/>
              <a:t>Select the ‘Graphics Format' tab </a:t>
            </a:r>
          </a:p>
          <a:p>
            <a:pPr lvl="1"/>
            <a:r>
              <a:rPr lang="en-US" dirty="0"/>
              <a:t>Click 'Convert to Shape’ in the ‘Change' group</a:t>
            </a:r>
          </a:p>
        </p:txBody>
      </p:sp>
      <p:pic>
        <p:nvPicPr>
          <p:cNvPr id="163" name="Graphic 162" descr="A stack of presents with confetti">
            <a:extLst>
              <a:ext uri="{FF2B5EF4-FFF2-40B4-BE49-F238E27FC236}">
                <a16:creationId xmlns:a16="http://schemas.microsoft.com/office/drawing/2014/main" id="{9657B622-32CE-DB4C-1DD2-6458369E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50679" y="274400"/>
            <a:ext cx="1416288" cy="1416288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4A9789C2-1A09-86B0-6449-F958F0A9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4" b="99110" l="599" r="99202">
                        <a14:foregroundMark x1="798" y1="3561" x2="4192" y2="98813"/>
                        <a14:foregroundMark x1="1397" y1="1484" x2="98802" y2="12463"/>
                        <a14:foregroundMark x1="3393" y1="24629" x2="52894" y2="24629"/>
                        <a14:foregroundMark x1="52894" y1="24629" x2="74850" y2="24332"/>
                        <a14:foregroundMark x1="24950" y1="59050" x2="24750" y2="99110"/>
                        <a14:foregroundMark x1="15968" y1="41543" x2="99202" y2="41543"/>
                        <a14:foregroundMark x1="1397" y1="68249" x2="24950" y2="67656"/>
                        <a14:foregroundMark x1="17764" y1="97033" x2="23752" y2="96142"/>
                        <a14:foregroundMark x1="40319" y1="44510" x2="44910" y2="44510"/>
                        <a14:foregroundMark x1="43713" y1="28783" x2="48104" y2="28783"/>
                        <a14:foregroundMark x1="21956" y1="18101" x2="29741" y2="18101"/>
                        <a14:foregroundMark x1="74451" y1="27003" x2="94411" y2="27003"/>
                        <a14:foregroundMark x1="89022" y1="35905" x2="88423" y2="45697"/>
                        <a14:foregroundMark x1="67265" y1="16914" x2="89022" y2="21958"/>
                        <a14:foregroundMark x1="44311" y1="21958" x2="90818" y2="15727"/>
                        <a14:foregroundMark x1="69261" y1="10386" x2="89222" y2="24629"/>
                        <a14:foregroundMark x1="89222" y1="24629" x2="91417" y2="25223"/>
                        <a14:foregroundMark x1="71058" y1="10682" x2="98204" y2="14243"/>
                        <a14:foregroundMark x1="97206" y1="56973" x2="87824" y2="55786"/>
                        <a14:foregroundMark x1="34731" y1="54599" x2="50100" y2="54599"/>
                        <a14:backgroundMark x1="35928" y1="70030" x2="98204" y2="73591"/>
                        <a14:backgroundMark x1="98411" y1="59941" x2="99401" y2="59941"/>
                        <a14:backgroundMark x1="47812" y1="59941" x2="89512" y2="59941"/>
                        <a14:backgroundMark x1="37126" y1="96736" x2="98004" y2="89614"/>
                        <a14:backgroundMark x1="98004" y1="89614" x2="98403" y2="89614"/>
                        <a14:backgroundMark x1="36527" y1="66469" x2="40918" y2="99407"/>
                        <a14:backgroundMark x1="37924" y1="62018" x2="46906" y2="620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9759" y="429823"/>
            <a:ext cx="2106945" cy="14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1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5FCB9-D56C-17EA-0529-1016EC30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33" y="1943035"/>
            <a:ext cx="11295842" cy="24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Shows current slide, next slide, and speaker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11285-10DD-DE10-1F31-2D603065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86" y="2403621"/>
            <a:ext cx="6220856" cy="35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6A914-3DDB-5511-F219-94E066494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28" t="42810" r="478" b="-1140"/>
          <a:stretch/>
        </p:blipFill>
        <p:spPr>
          <a:xfrm>
            <a:off x="3738918" y="2547163"/>
            <a:ext cx="3545474" cy="3489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font buttons to increase notes size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DCB80-EC84-D19E-E118-DBEC71691931}"/>
              </a:ext>
            </a:extLst>
          </p:cNvPr>
          <p:cNvSpPr/>
          <p:nvPr/>
        </p:nvSpPr>
        <p:spPr>
          <a:xfrm>
            <a:off x="3794003" y="5622802"/>
            <a:ext cx="591076" cy="343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15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DE7581-0877-FA8B-58DE-5ADFFA6C8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" t="74135" r="66461" b="-991"/>
          <a:stretch/>
        </p:blipFill>
        <p:spPr>
          <a:xfrm>
            <a:off x="4247092" y="3822854"/>
            <a:ext cx="4579166" cy="2105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Tw Cen MT"/>
              </a:rPr>
              <a:t>Magnifying glass icon allows you to zoom in on a part of the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1686A-C370-1BD2-4BD5-B27CC56E3612}"/>
              </a:ext>
            </a:extLst>
          </p:cNvPr>
          <p:cNvSpPr/>
          <p:nvPr/>
        </p:nvSpPr>
        <p:spPr>
          <a:xfrm>
            <a:off x="5130641" y="4015488"/>
            <a:ext cx="562097" cy="49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5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5A359E-3819-2B6E-A3AB-97C9ABDBA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" t="74135" r="66461" b="-991"/>
          <a:stretch/>
        </p:blipFill>
        <p:spPr>
          <a:xfrm>
            <a:off x="1240288" y="2982364"/>
            <a:ext cx="4579166" cy="2105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Select thumbnail icon to see all slides and quickly jump to another slide.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1686A-C370-1BD2-4BD5-B27CC56E3612}"/>
              </a:ext>
            </a:extLst>
          </p:cNvPr>
          <p:cNvSpPr/>
          <p:nvPr/>
        </p:nvSpPr>
        <p:spPr>
          <a:xfrm>
            <a:off x="1565314" y="3182535"/>
            <a:ext cx="562097" cy="49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7DEAB-7BD4-370D-10F5-41661E6B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10" y="2554490"/>
            <a:ext cx="5534346" cy="25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2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5A359E-3819-2B6E-A3AB-97C9ABDBA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" t="74135" r="66461" b="-991"/>
          <a:stretch/>
        </p:blipFill>
        <p:spPr>
          <a:xfrm>
            <a:off x="755546" y="2601218"/>
            <a:ext cx="4579166" cy="2105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Subtitles – make presentations more accessible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1686A-C370-1BD2-4BD5-B27CC56E3612}"/>
              </a:ext>
            </a:extLst>
          </p:cNvPr>
          <p:cNvSpPr/>
          <p:nvPr/>
        </p:nvSpPr>
        <p:spPr>
          <a:xfrm>
            <a:off x="2667003" y="2801389"/>
            <a:ext cx="562097" cy="49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0AA5F-6D89-FFE1-D32C-D6385DA2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874" y="2601218"/>
            <a:ext cx="5842732" cy="22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6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Show Shortcuts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F1 brings up all shortcuts </a:t>
            </a:r>
          </a:p>
          <a:p>
            <a:r>
              <a:rPr lang="en-US" sz="2400" dirty="0"/>
              <a:t>Only works when presenting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66B2F-2A01-A7C8-78E3-812E05FF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975" y="1196890"/>
            <a:ext cx="5109015" cy="36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Zoom</a:t>
            </a:r>
          </a:p>
          <a:p>
            <a:r>
              <a:rPr lang="en-US" dirty="0"/>
              <a:t>Morph</a:t>
            </a:r>
          </a:p>
          <a:p>
            <a:r>
              <a:rPr lang="en-US" dirty="0"/>
              <a:t>SmartArt</a:t>
            </a:r>
          </a:p>
          <a:p>
            <a:r>
              <a:rPr lang="en-US" dirty="0"/>
              <a:t>Eyedropper</a:t>
            </a:r>
          </a:p>
          <a:p>
            <a:r>
              <a:rPr lang="en-US" dirty="0"/>
              <a:t>Fragment Shapes</a:t>
            </a:r>
          </a:p>
          <a:p>
            <a:r>
              <a:rPr lang="en-US" dirty="0"/>
              <a:t>Align &amp; Distribute Evenly</a:t>
            </a:r>
          </a:p>
          <a:p>
            <a:r>
              <a:rPr lang="en-US" dirty="0"/>
              <a:t>Grid Image</a:t>
            </a:r>
          </a:p>
          <a:p>
            <a:r>
              <a:rPr lang="en-US" dirty="0"/>
              <a:t>Remove &amp; Replace Background</a:t>
            </a:r>
          </a:p>
          <a:p>
            <a:r>
              <a:rPr lang="en-US" dirty="0"/>
              <a:t>Convert to shape</a:t>
            </a:r>
          </a:p>
          <a:p>
            <a:r>
              <a:rPr lang="en-US" dirty="0"/>
              <a:t>Presenter View</a:t>
            </a:r>
          </a:p>
          <a:p>
            <a:r>
              <a:rPr lang="en-US" dirty="0"/>
              <a:t>Subtitles</a:t>
            </a:r>
          </a:p>
          <a:p>
            <a:r>
              <a:rPr lang="en-US" dirty="0"/>
              <a:t>Shortcuts</a:t>
            </a:r>
          </a:p>
          <a:p>
            <a:r>
              <a:rPr lang="en-US" dirty="0"/>
              <a:t>Slide Show in Window</a:t>
            </a:r>
          </a:p>
          <a:p>
            <a:r>
              <a:rPr lang="en-US" dirty="0"/>
              <a:t>Screen Recording</a:t>
            </a:r>
          </a:p>
          <a:p>
            <a:r>
              <a:rPr lang="en-US" dirty="0"/>
              <a:t>Embed Power BI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0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CF05F9-E7A0-31AA-E53F-CD94FD4D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259" y="2965104"/>
            <a:ext cx="3547629" cy="2901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Show in a window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Slides presented in a resizable window</a:t>
            </a:r>
          </a:p>
          <a:p>
            <a:r>
              <a:rPr lang="en-US" sz="2400" dirty="0"/>
              <a:t>Can put slide deck side by side with another window</a:t>
            </a:r>
          </a:p>
          <a:p>
            <a:r>
              <a:rPr lang="en-US" sz="2400" dirty="0"/>
              <a:t>Task, Title and Status Bar remain in view</a:t>
            </a:r>
          </a:p>
          <a:p>
            <a:r>
              <a:rPr lang="en-US" sz="2400" dirty="0"/>
              <a:t>Back and forward slide buttons show on the status bar</a:t>
            </a:r>
          </a:p>
          <a:p>
            <a:r>
              <a:rPr lang="en-US" sz="2400" dirty="0"/>
              <a:t>Can still switch to full screen; use esc to go back</a:t>
            </a:r>
          </a:p>
          <a:p>
            <a:r>
              <a:rPr lang="en-US" sz="2400" dirty="0"/>
              <a:t>Disables ‘presenter view’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96CB08-BE76-EAAD-427F-3EFF972E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4686" l="3743" r="97778">
                        <a14:foregroundMark x1="4795" y1="26570" x2="94035" y2="32367"/>
                        <a14:foregroundMark x1="94035" y1="32367" x2="97778" y2="31884"/>
                        <a14:foregroundMark x1="3743" y1="30918" x2="5731" y2="94203"/>
                        <a14:foregroundMark x1="40585" y1="95169" x2="87836" y2="70048"/>
                        <a14:foregroundMark x1="87836" y1="70048" x2="96491" y2="72464"/>
                        <a14:foregroundMark x1="19883" y1="51208" x2="48070" y2="49275"/>
                        <a14:foregroundMark x1="48070" y1="49275" x2="48187" y2="49275"/>
                        <a14:foregroundMark x1="57427" y1="8696" x2="57427" y2="8696"/>
                        <a14:backgroundMark x1="3626" y1="15459" x2="13333" y2="15942"/>
                        <a14:backgroundMark x1="13333" y1="15942" x2="38246" y2="14493"/>
                        <a14:backgroundMark x1="38246" y1="14493" x2="50643" y2="14493"/>
                        <a14:backgroundMark x1="50643" y1="14493" x2="52632" y2="11594"/>
                        <a14:backgroundMark x1="60936" y1="16908" x2="99415" y2="13527"/>
                        <a14:backgroundMark x1="99415" y1="13527" x2="99532" y2="13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26" y="4763380"/>
            <a:ext cx="4975415" cy="12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2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/>
              </a:rPr>
              <a:t>Screen Recording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Capture your actions on the computer screen and record them as a video</a:t>
            </a:r>
          </a:p>
          <a:p>
            <a:r>
              <a:rPr lang="en-US" dirty="0"/>
              <a:t>Useful when creating tutorials or presentations that require a demonstration</a:t>
            </a:r>
          </a:p>
          <a:p>
            <a:endParaRPr lang="en-US" dirty="0"/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Select the slide where you want to insert the screen recording</a:t>
            </a:r>
          </a:p>
          <a:p>
            <a:pPr lvl="1"/>
            <a:r>
              <a:rPr lang="en-US" dirty="0"/>
              <a:t>Click the Insert tab </a:t>
            </a:r>
          </a:p>
          <a:p>
            <a:pPr lvl="1"/>
            <a:r>
              <a:rPr lang="en-US" dirty="0"/>
              <a:t>Select the Screen Recording option from the Media group</a:t>
            </a:r>
          </a:p>
          <a:p>
            <a:pPr lvl="1"/>
            <a:r>
              <a:rPr lang="en-US" dirty="0"/>
              <a:t>Configure the recording settings</a:t>
            </a:r>
          </a:p>
          <a:p>
            <a:pPr lvl="2"/>
            <a:r>
              <a:rPr lang="en-US" dirty="0"/>
              <a:t>Select the area of the screen to record</a:t>
            </a:r>
          </a:p>
          <a:p>
            <a:pPr lvl="2"/>
            <a:r>
              <a:rPr lang="en-US" dirty="0"/>
              <a:t>Toggle audio on or off</a:t>
            </a:r>
          </a:p>
          <a:p>
            <a:pPr lvl="1"/>
            <a:r>
              <a:rPr lang="en-US" dirty="0"/>
              <a:t>Click on the Record button to start recording</a:t>
            </a:r>
          </a:p>
          <a:p>
            <a:pPr lvl="1"/>
            <a:r>
              <a:rPr lang="en-US" dirty="0"/>
              <a:t>Pause or stop the recording at any time by using the controls that appear on the screen</a:t>
            </a:r>
          </a:p>
          <a:p>
            <a:pPr lvl="1"/>
            <a:r>
              <a:rPr lang="en-US" dirty="0"/>
              <a:t>Click Stop button to end the recording</a:t>
            </a:r>
          </a:p>
          <a:p>
            <a:pPr lvl="1"/>
            <a:r>
              <a:rPr lang="en-US" dirty="0"/>
              <a:t>The recording will be inserted into your slide as a video.</a:t>
            </a:r>
          </a:p>
          <a:p>
            <a:pPr lvl="1"/>
            <a:r>
              <a:rPr lang="en-US" dirty="0"/>
              <a:t>You can then save, edit and customize the video as you would with any other media in PowerPoint.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2D1DE-2CA8-EA38-1442-26717283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60" y="600024"/>
            <a:ext cx="1563240" cy="10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1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/>
              </a:rPr>
              <a:t>Embed Power BI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the Power BI add-in, you can add live Power BI reports to your PowerPoint slides.</a:t>
            </a:r>
          </a:p>
          <a:p>
            <a:endParaRPr lang="en-US" dirty="0"/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Get the URL of the Power BI report from the workspace</a:t>
            </a:r>
          </a:p>
          <a:p>
            <a:pPr lvl="2"/>
            <a:r>
              <a:rPr lang="en-US" dirty="0"/>
              <a:t>Go to Power BI workspace</a:t>
            </a:r>
          </a:p>
          <a:p>
            <a:pPr lvl="2"/>
            <a:r>
              <a:rPr lang="en-US" dirty="0"/>
              <a:t>Click share  for the Power BI Report</a:t>
            </a:r>
          </a:p>
          <a:p>
            <a:pPr lvl="2"/>
            <a:r>
              <a:rPr lang="en-US" dirty="0"/>
              <a:t>Click Copy link</a:t>
            </a:r>
          </a:p>
          <a:p>
            <a:pPr lvl="1"/>
            <a:r>
              <a:rPr lang="en-US" dirty="0"/>
              <a:t>Insert &gt; Power BI</a:t>
            </a:r>
          </a:p>
          <a:p>
            <a:pPr lvl="1"/>
            <a:r>
              <a:rPr lang="en-US" dirty="0"/>
              <a:t>Paste the URL into the Power BI add-in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7840A-F282-21E2-0816-479EAF51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81" y="410845"/>
            <a:ext cx="4351018" cy="9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66F-1EB2-CA52-83F9-62B57DDE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856C67-9E70-3772-7054-88CEF722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5" b="92969" l="9961" r="89844">
                        <a14:foregroundMark x1="22852" y1="64063" x2="24414" y2="63086"/>
                        <a14:foregroundMark x1="45313" y1="91602" x2="45117" y2="93164"/>
                        <a14:foregroundMark x1="41211" y1="33008" x2="38867" y2="39258"/>
                        <a14:foregroundMark x1="56445" y1="31445" x2="55859" y2="36914"/>
                        <a14:foregroundMark x1="24414" y1="13672" x2="27148" y2="15430"/>
                        <a14:foregroundMark x1="41602" y1="6055" x2="41992" y2="8984"/>
                        <a14:foregroundMark x1="55078" y1="6836" x2="55078" y2="8984"/>
                        <a14:foregroundMark x1="73242" y1="7031" x2="73828" y2="9570"/>
                        <a14:foregroundMark x1="76953" y1="21289" x2="76953" y2="22461"/>
                        <a14:foregroundMark x1="76172" y1="32031" x2="76563" y2="33008"/>
                        <a14:foregroundMark x1="73242" y1="26563" x2="72852" y2="27930"/>
                        <a14:foregroundMark x1="74219" y1="34961" x2="73828" y2="35156"/>
                        <a14:foregroundMark x1="70313" y1="31445" x2="70703" y2="31836"/>
                        <a14:foregroundMark x1="66602" y1="17578" x2="66992" y2="18750"/>
                        <a14:foregroundMark x1="67578" y1="15625" x2="67969" y2="15234"/>
                        <a14:foregroundMark x1="54102" y1="11523" x2="54102" y2="12891"/>
                        <a14:foregroundMark x1="57422" y1="12891" x2="58203" y2="13867"/>
                        <a14:foregroundMark x1="49609" y1="12891" x2="49414" y2="13477"/>
                        <a14:foregroundMark x1="42188" y1="13672" x2="41602" y2="14453"/>
                        <a14:foregroundMark x1="32617" y1="21484" x2="33594" y2="21484"/>
                        <a14:foregroundMark x1="42578" y1="13477" x2="41992" y2="14844"/>
                        <a14:foregroundMark x1="26367" y1="24414" x2="27344" y2="25586"/>
                        <a14:foregroundMark x1="22266" y1="29297" x2="23828" y2="29297"/>
                        <a14:foregroundMark x1="28320" y1="30469" x2="27734" y2="30469"/>
                        <a14:foregroundMark x1="24609" y1="33203" x2="24609" y2="33594"/>
                        <a14:foregroundMark x1="20703" y1="37891" x2="20703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75" y="1167473"/>
            <a:ext cx="5262614" cy="52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Easily create a summary slide with links to other slides</a:t>
            </a:r>
          </a:p>
          <a:p>
            <a:r>
              <a:rPr lang="en-US" dirty="0"/>
              <a:t>Allows audience to zoom in and jump to specific sections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use: </a:t>
            </a:r>
          </a:p>
          <a:p>
            <a:pPr lvl="1"/>
            <a:r>
              <a:rPr lang="en-US" sz="2800" dirty="0"/>
              <a:t>Select the slide to be the summary slide</a:t>
            </a:r>
          </a:p>
          <a:p>
            <a:pPr lvl="1"/>
            <a:r>
              <a:rPr lang="en-US" sz="2800" dirty="0"/>
              <a:t>Select Slide Zoom (Insert Tab &gt; Zoom drop-down menu)</a:t>
            </a:r>
          </a:p>
          <a:p>
            <a:pPr lvl="1"/>
            <a:r>
              <a:rPr lang="en-US" sz="2800" dirty="0"/>
              <a:t>Choose the slides to link to</a:t>
            </a:r>
          </a:p>
          <a:p>
            <a:pPr lvl="1"/>
            <a:r>
              <a:rPr lang="en-US" sz="2800" dirty="0"/>
              <a:t>Arrange as desired</a:t>
            </a:r>
          </a:p>
          <a:p>
            <a:pPr lvl="1"/>
            <a:r>
              <a:rPr lang="en-US" sz="2800" dirty="0"/>
              <a:t>Customize the layout and design using the Format tab</a:t>
            </a:r>
          </a:p>
        </p:txBody>
      </p:sp>
    </p:spTree>
    <p:extLst>
      <p:ext uri="{BB962C8B-B14F-4D97-AF65-F5344CB8AC3E}">
        <p14:creationId xmlns:p14="http://schemas.microsoft.com/office/powerpoint/2010/main" val="88915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Smooth animations and transitions between slides and objects</a:t>
            </a:r>
          </a:p>
          <a:p>
            <a:r>
              <a:rPr lang="en-US" dirty="0"/>
              <a:t>Creates dynamic attention-grabbing presentations </a:t>
            </a:r>
          </a:p>
          <a:p>
            <a:r>
              <a:rPr lang="en-US" dirty="0"/>
              <a:t>Can emphasize key points</a:t>
            </a:r>
          </a:p>
          <a:p>
            <a:endParaRPr lang="en-US" sz="1500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500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Create the slides or objects you want to animate and duplicate it</a:t>
            </a:r>
          </a:p>
          <a:p>
            <a:pPr lvl="1"/>
            <a:r>
              <a:rPr lang="en-US" dirty="0"/>
              <a:t>Make any necessary changes to the second version</a:t>
            </a:r>
          </a:p>
          <a:p>
            <a:pPr lvl="1"/>
            <a:r>
              <a:rPr lang="en-US" dirty="0"/>
              <a:t>Click Transitions, then Morph (for the 2</a:t>
            </a:r>
            <a:r>
              <a:rPr lang="en-US" baseline="30000" dirty="0"/>
              <a:t>nd</a:t>
            </a:r>
            <a:r>
              <a:rPr lang="en-US" dirty="0"/>
              <a:t> slide or object)</a:t>
            </a:r>
          </a:p>
          <a:p>
            <a:endParaRPr lang="en-US" dirty="0"/>
          </a:p>
          <a:p>
            <a:r>
              <a:rPr lang="en-US" dirty="0"/>
              <a:t>Create complex animations by duplicating and editing multiple objects and applying the Morph transition between them.</a:t>
            </a:r>
          </a:p>
          <a:p>
            <a:r>
              <a:rPr lang="en-US" dirty="0"/>
              <a:t>Duration and other settings can be adjusted in the Transitions tab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B1620-AD7E-1B10-3B54-CE0C56CD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57" y="365125"/>
            <a:ext cx="401058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Make a copy of the slide</a:t>
            </a:r>
          </a:p>
          <a:p>
            <a:r>
              <a:rPr lang="en-US" dirty="0"/>
              <a:t>Duplicate the picture</a:t>
            </a:r>
          </a:p>
          <a:p>
            <a:r>
              <a:rPr lang="en-US" dirty="0"/>
              <a:t>Change bottom picture to gray scale</a:t>
            </a:r>
          </a:p>
          <a:p>
            <a:r>
              <a:rPr lang="en-US" dirty="0"/>
              <a:t>Stack both pictures directly on top of each other</a:t>
            </a:r>
          </a:p>
          <a:p>
            <a:r>
              <a:rPr lang="en-US" dirty="0"/>
              <a:t>Crop the top picture to what you want to draw attention to (as oval shape)</a:t>
            </a:r>
          </a:p>
          <a:p>
            <a:r>
              <a:rPr lang="en-US" dirty="0"/>
              <a:t>Duplicate this slide 3 more times</a:t>
            </a:r>
          </a:p>
          <a:p>
            <a:r>
              <a:rPr lang="en-US" dirty="0"/>
              <a:t>On each slide, adjust the cropped oval to who you want to draw attention to</a:t>
            </a:r>
          </a:p>
          <a:p>
            <a:r>
              <a:rPr lang="en-US" dirty="0"/>
              <a:t>Duplicate the very first slide and move to the end </a:t>
            </a:r>
          </a:p>
          <a:p>
            <a:r>
              <a:rPr lang="en-US" dirty="0"/>
              <a:t>Select the 2</a:t>
            </a:r>
            <a:r>
              <a:rPr lang="en-US" baseline="30000" dirty="0"/>
              <a:t>nd</a:t>
            </a:r>
            <a:r>
              <a:rPr lang="en-US" dirty="0"/>
              <a:t> through 6</a:t>
            </a:r>
            <a:r>
              <a:rPr lang="en-US" baseline="30000" dirty="0"/>
              <a:t>th</a:t>
            </a:r>
            <a:r>
              <a:rPr lang="en-US" dirty="0"/>
              <a:t> slides, click morph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6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SmartArt – Org Chart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en-US" dirty="0"/>
              <a:t>Create professional-looking diagrams and graphics</a:t>
            </a:r>
          </a:p>
          <a:p>
            <a:r>
              <a:rPr lang="en-US" dirty="0"/>
              <a:t>Useful for presenting complex info in organized and visually appealing way</a:t>
            </a:r>
          </a:p>
          <a:p>
            <a:r>
              <a:rPr lang="en-US" dirty="0"/>
              <a:t>Create from scratch or convert existing text or bullet points</a:t>
            </a:r>
          </a:p>
          <a:p>
            <a:r>
              <a:rPr lang="en-US" dirty="0"/>
              <a:t>Includes hierarchies, relationships, matrices, and pyramids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Select the text to convert</a:t>
            </a:r>
          </a:p>
          <a:p>
            <a:pPr lvl="1"/>
            <a:r>
              <a:rPr lang="en-US" dirty="0"/>
              <a:t>On the Home tab, select ‘Convert to SmartArt’</a:t>
            </a:r>
          </a:p>
          <a:p>
            <a:pPr lvl="1"/>
            <a:r>
              <a:rPr lang="en-US" dirty="0"/>
              <a:t>Choose the graphic to create</a:t>
            </a:r>
          </a:p>
          <a:p>
            <a:pPr lvl="1"/>
            <a:r>
              <a:rPr lang="en-US" dirty="0"/>
              <a:t>The layout and design can be customized using the SmartArt Tools tab</a:t>
            </a:r>
          </a:p>
          <a:p>
            <a:pPr lvl="1"/>
            <a:r>
              <a:rPr lang="en-US" dirty="0"/>
              <a:t>Add or delete shapes, change colors and styles, and rearrange elements as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82ED6-1570-7E08-888F-FB87F6B0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448733"/>
            <a:ext cx="3235802" cy="12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Eyedropper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match colors of objects in the presentation</a:t>
            </a:r>
          </a:p>
          <a:p>
            <a:r>
              <a:rPr lang="en-US" dirty="0"/>
              <a:t>Useful for creating a cohesive and professional-looking design</a:t>
            </a:r>
          </a:p>
          <a:p>
            <a:endParaRPr lang="en-US" dirty="0"/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Select what you want to apply the color to</a:t>
            </a:r>
          </a:p>
          <a:p>
            <a:pPr lvl="2"/>
            <a:r>
              <a:rPr lang="en-US" dirty="0"/>
              <a:t>Use &lt; CTL &gt; to select multiple things</a:t>
            </a:r>
          </a:p>
          <a:p>
            <a:pPr lvl="1"/>
            <a:r>
              <a:rPr lang="en-US" dirty="0"/>
              <a:t>Select the eyedropper</a:t>
            </a:r>
          </a:p>
          <a:p>
            <a:pPr lvl="2"/>
            <a:r>
              <a:rPr lang="en-US" dirty="0"/>
              <a:t>Home Tab &gt; Font Color drop down menu</a:t>
            </a:r>
          </a:p>
          <a:p>
            <a:pPr lvl="1"/>
            <a:r>
              <a:rPr lang="en-US" dirty="0"/>
              <a:t>Select the color you want to 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1F33F-7BA4-FE5B-3FB9-F652B296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965" y="125935"/>
            <a:ext cx="1459980" cy="2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Shapes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create custom shapes </a:t>
            </a:r>
          </a:p>
          <a:p>
            <a:r>
              <a:rPr lang="en-US" dirty="0"/>
              <a:t>Useful for creating unique and complex shapes </a:t>
            </a:r>
          </a:p>
          <a:p>
            <a:r>
              <a:rPr lang="en-US" dirty="0"/>
              <a:t>PPT fragments or cuts along the edges where the shapes meet</a:t>
            </a:r>
          </a:p>
          <a:p>
            <a:endParaRPr lang="en-US" dirty="0"/>
          </a:p>
          <a:p>
            <a:r>
              <a:rPr lang="en-US" dirty="0"/>
              <a:t>To Use</a:t>
            </a:r>
          </a:p>
          <a:p>
            <a:pPr lvl="1"/>
            <a:r>
              <a:rPr lang="en-US" dirty="0"/>
              <a:t>Stack shapes on top of each other</a:t>
            </a:r>
          </a:p>
          <a:p>
            <a:pPr lvl="1"/>
            <a:r>
              <a:rPr lang="en-US" dirty="0"/>
              <a:t>Select all shapes</a:t>
            </a:r>
          </a:p>
          <a:p>
            <a:pPr lvl="1"/>
            <a:r>
              <a:rPr lang="en-US" dirty="0"/>
              <a:t>Shape Format &gt; Merge Shapes &gt; Fragment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C7D20C-D1B7-6206-FD12-85DB05CA5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3" b="96375" l="2667" r="98667">
                        <a14:foregroundMark x1="6133" y1="2115" x2="8800" y2="30816"/>
                        <a14:foregroundMark x1="8800" y1="30816" x2="8800" y2="30816"/>
                        <a14:foregroundMark x1="2133" y1="21148" x2="91733" y2="16616"/>
                        <a14:foregroundMark x1="91733" y1="16616" x2="98933" y2="16616"/>
                        <a14:foregroundMark x1="1867" y1="4532" x2="3467" y2="32024"/>
                        <a14:foregroundMark x1="3467" y1="32024" x2="3467" y2="32024"/>
                        <a14:foregroundMark x1="2933" y1="3625" x2="94133" y2="6949"/>
                        <a14:foregroundMark x1="7200" y1="33535" x2="45600" y2="37764"/>
                        <a14:foregroundMark x1="45600" y1="37764" x2="70133" y2="34743"/>
                        <a14:foregroundMark x1="70133" y1="34743" x2="70667" y2="34743"/>
                        <a14:foregroundMark x1="73867" y1="34743" x2="75200" y2="96375"/>
                        <a14:foregroundMark x1="23200" y1="9970" x2="53333" y2="12085"/>
                        <a14:foregroundMark x1="53333" y1="12085" x2="65867" y2="11782"/>
                        <a14:foregroundMark x1="63467" y1="27190" x2="68000" y2="74320"/>
                        <a14:backgroundMark x1="36533" y1="50755" x2="39467" y2="99094"/>
                        <a14:backgroundMark x1="22667" y1="51360" x2="40000" y2="55589"/>
                        <a14:backgroundMark x1="56800" y1="50755" x2="32000" y2="54381"/>
                        <a14:backgroundMark x1="32000" y1="54381" x2="25333" y2="52870"/>
                        <a14:backgroundMark x1="56000" y1="51057" x2="21600" y2="49245"/>
                        <a14:backgroundMark x1="14933" y1="51662" x2="15467" y2="95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0918" y="433302"/>
            <a:ext cx="2301148" cy="20311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00BA4C-E2E9-1DCC-84EF-5E9239B98252}"/>
              </a:ext>
            </a:extLst>
          </p:cNvPr>
          <p:cNvSpPr/>
          <p:nvPr/>
        </p:nvSpPr>
        <p:spPr>
          <a:xfrm>
            <a:off x="8621914" y="3274669"/>
            <a:ext cx="1845128" cy="1845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3B5A0A-AB7C-610E-907B-D10B1B7F1CEB}"/>
              </a:ext>
            </a:extLst>
          </p:cNvPr>
          <p:cNvSpPr/>
          <p:nvPr/>
        </p:nvSpPr>
        <p:spPr>
          <a:xfrm>
            <a:off x="8957669" y="3547489"/>
            <a:ext cx="1173617" cy="11736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5091A0-9F13-C0F6-D1F9-00A378B28ED9}"/>
              </a:ext>
            </a:extLst>
          </p:cNvPr>
          <p:cNvSpPr/>
          <p:nvPr/>
        </p:nvSpPr>
        <p:spPr>
          <a:xfrm>
            <a:off x="9201406" y="3738330"/>
            <a:ext cx="686141" cy="6861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2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967-40EA-807C-F1D2-9261CC42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 / Distribute evenly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E0E7-D6E3-8410-4BC9-C10BCE45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Quickly arrange multiple shapes with precision and consistency</a:t>
            </a:r>
          </a:p>
          <a:p>
            <a:r>
              <a:rPr lang="en-US" dirty="0"/>
              <a:t>Can arrange shapes, text boxes, images, and other objects</a:t>
            </a:r>
          </a:p>
          <a:p>
            <a:r>
              <a:rPr lang="en-US" dirty="0"/>
              <a:t>Useful when creating diagrams and flowcharts</a:t>
            </a:r>
          </a:p>
          <a:p>
            <a:r>
              <a:rPr lang="en-US" dirty="0"/>
              <a:t>Arranged Horizontally or Vertically</a:t>
            </a:r>
          </a:p>
          <a:p>
            <a:r>
              <a:rPr lang="en-US" dirty="0"/>
              <a:t>Aligned to each other or to the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C7E2B-2019-0967-3351-E6BFB858C707}"/>
              </a:ext>
            </a:extLst>
          </p:cNvPr>
          <p:cNvSpPr/>
          <p:nvPr/>
        </p:nvSpPr>
        <p:spPr>
          <a:xfrm>
            <a:off x="8224780" y="4034972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12EDF-1E88-54CF-5E5C-0F315C7BC2B8}"/>
              </a:ext>
            </a:extLst>
          </p:cNvPr>
          <p:cNvSpPr/>
          <p:nvPr/>
        </p:nvSpPr>
        <p:spPr>
          <a:xfrm>
            <a:off x="9227853" y="4271169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8C099F-7166-520B-89EC-40B9D1198486}"/>
              </a:ext>
            </a:extLst>
          </p:cNvPr>
          <p:cNvSpPr/>
          <p:nvPr/>
        </p:nvSpPr>
        <p:spPr>
          <a:xfrm>
            <a:off x="7999950" y="4431053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B3F4F-F39F-40F3-A66D-4132C5188E6D}"/>
              </a:ext>
            </a:extLst>
          </p:cNvPr>
          <p:cNvSpPr/>
          <p:nvPr/>
        </p:nvSpPr>
        <p:spPr>
          <a:xfrm>
            <a:off x="8243830" y="3638891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EE0032-24CA-383B-4130-7DDE2BB74223}"/>
              </a:ext>
            </a:extLst>
          </p:cNvPr>
          <p:cNvSpPr/>
          <p:nvPr/>
        </p:nvSpPr>
        <p:spPr>
          <a:xfrm>
            <a:off x="8519148" y="4027487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043DF5-2183-00BB-7AFD-DD10816DCBAB}"/>
              </a:ext>
            </a:extLst>
          </p:cNvPr>
          <p:cNvSpPr/>
          <p:nvPr/>
        </p:nvSpPr>
        <p:spPr>
          <a:xfrm>
            <a:off x="9003023" y="3833189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9223AB-5757-7200-2B66-6972DFFE5857}"/>
              </a:ext>
            </a:extLst>
          </p:cNvPr>
          <p:cNvSpPr/>
          <p:nvPr/>
        </p:nvSpPr>
        <p:spPr>
          <a:xfrm>
            <a:off x="9572708" y="3565526"/>
            <a:ext cx="82867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9CDBA-3EC9-CFDD-D4BB-4BF668F7D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9" b="97545" l="735" r="99685">
                        <a14:foregroundMark x1="3046" y1="28478" x2="74475" y2="23895"/>
                        <a14:foregroundMark x1="74475" y1="23895" x2="89601" y2="24059"/>
                        <a14:foregroundMark x1="89601" y1="24059" x2="98634" y2="22586"/>
                        <a14:foregroundMark x1="1996" y1="10638" x2="96429" y2="4419"/>
                        <a14:foregroundMark x1="96429" y1="4419" x2="97269" y2="4419"/>
                        <a14:foregroundMark x1="82773" y1="65303" x2="84349" y2="95745"/>
                        <a14:foregroundMark x1="73109" y1="65630" x2="74685" y2="97054"/>
                        <a14:foregroundMark x1="13761" y1="4910" x2="2206" y2="6547"/>
                        <a14:foregroundMark x1="840" y1="17840" x2="66492" y2="11784"/>
                        <a14:foregroundMark x1="66492" y1="11784" x2="85714" y2="12766"/>
                        <a14:foregroundMark x1="85714" y1="12766" x2="92647" y2="11784"/>
                        <a14:foregroundMark x1="95273" y1="26841" x2="99685" y2="68412"/>
                        <a14:foregroundMark x1="99685" y1="68412" x2="92647" y2="97545"/>
                        <a14:foregroundMark x1="73950" y1="31260" x2="75210" y2="59738"/>
                        <a14:foregroundMark x1="3676" y1="29624" x2="15861" y2="29624"/>
                        <a14:foregroundMark x1="32248" y1="29951" x2="45378" y2="30769"/>
                        <a14:backgroundMark x1="70798" y1="62029" x2="10084" y2="55155"/>
                        <a14:backgroundMark x1="10084" y1="55155" x2="1261" y2="58429"/>
                        <a14:backgroundMark x1="210" y1="63666" x2="61239" y2="60065"/>
                        <a14:backgroundMark x1="70063" y1="97872" x2="64916" y2="61375"/>
                        <a14:backgroundMark x1="64916" y1="61375" x2="67122" y2="39444"/>
                        <a14:backgroundMark x1="67122" y1="39444" x2="64916" y2="35188"/>
                        <a14:backgroundMark x1="69853" y1="34370" x2="315" y2="37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1150" y="653587"/>
            <a:ext cx="3606800" cy="23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ksouth">
  <a:themeElements>
    <a:clrScheme name="Teksouth">
      <a:dk1>
        <a:srgbClr val="232D58"/>
      </a:dk1>
      <a:lt1>
        <a:srgbClr val="F9F4F1"/>
      </a:lt1>
      <a:dk2>
        <a:srgbClr val="447CAD"/>
      </a:dk2>
      <a:lt2>
        <a:srgbClr val="F9F4F1"/>
      </a:lt2>
      <a:accent1>
        <a:srgbClr val="232D58"/>
      </a:accent1>
      <a:accent2>
        <a:srgbClr val="AE1F27"/>
      </a:accent2>
      <a:accent3>
        <a:srgbClr val="F9F4F1"/>
      </a:accent3>
      <a:accent4>
        <a:srgbClr val="CA2026"/>
      </a:accent4>
      <a:accent5>
        <a:srgbClr val="447CAD"/>
      </a:accent5>
      <a:accent6>
        <a:srgbClr val="232D58"/>
      </a:accent6>
      <a:hlink>
        <a:srgbClr val="447CAD"/>
      </a:hlink>
      <a:folHlink>
        <a:srgbClr val="232D58"/>
      </a:folHlink>
    </a:clrScheme>
    <a:fontScheme name="Custom 1">
      <a:majorFont>
        <a:latin typeface="Rubik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south" id="{1EA4858D-2B60-4E0D-B9BF-7D293A3AC726}" vid="{6A7C5D87-35AE-4B38-A2DE-217E472499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F242FBF917149B1AE6268FB2C5B80" ma:contentTypeVersion="0" ma:contentTypeDescription="Create a new document." ma:contentTypeScope="" ma:versionID="3ea04e57c6af91a6fb551b8606a637c0">
  <xsd:schema xmlns:xsd="http://www.w3.org/2001/XMLSchema" xmlns:xs="http://www.w3.org/2001/XMLSchema" xmlns:p="http://schemas.microsoft.com/office/2006/metadata/properties" xmlns:ns2="11ae6303-ae6a-42d8-87b6-d990b20d0d53" targetNamespace="http://schemas.microsoft.com/office/2006/metadata/properties" ma:root="true" ma:fieldsID="c75da6c6ce024cc38d1b3a8adc8fdaf4" ns2:_="">
    <xsd:import namespace="11ae6303-ae6a-42d8-87b6-d990b20d0d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e6303-ae6a-42d8-87b6-d990b20d0d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1ae6303-ae6a-42d8-87b6-d990b20d0d53">J24NRMYEA7Z6-178938235-188</_dlc_DocId>
    <_dlc_DocIdUrl xmlns="11ae6303-ae6a-42d8-87b6-d990b20d0d53">
      <Url>https://home.teksouth.com/Marketing/_layouts/15/DocIdRedir.aspx?ID=J24NRMYEA7Z6-178938235-188</Url>
      <Description>J24NRMYEA7Z6-178938235-188</Description>
    </_dlc_DocIdUrl>
  </documentManagement>
</p:properties>
</file>

<file path=customXml/itemProps1.xml><?xml version="1.0" encoding="utf-8"?>
<ds:datastoreItem xmlns:ds="http://schemas.openxmlformats.org/officeDocument/2006/customXml" ds:itemID="{6DC8DF71-DF10-46C6-9C7E-E052CDD17B1A}">
  <ds:schemaRefs>
    <ds:schemaRef ds:uri="11ae6303-ae6a-42d8-87b6-d990b20d0d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181DD9-7150-450F-B035-E16013C7A5D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02DCBE-A270-4EB0-9FD6-F815B0B886F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C35568-992B-494E-A986-DB6A71327437}">
  <ds:schemaRefs>
    <ds:schemaRef ds:uri="http://www.w3.org/XML/1998/namespace"/>
    <ds:schemaRef ds:uri="11ae6303-ae6a-42d8-87b6-d990b20d0d5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Teksouth</Template>
  <TotalTime>2336</TotalTime>
  <Words>1189</Words>
  <Application>Microsoft Office PowerPoint</Application>
  <PresentationFormat>Widescreen</PresentationFormat>
  <Paragraphs>195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inherit</vt:lpstr>
      <vt:lpstr>Poppins</vt:lpstr>
      <vt:lpstr>Poppins Medium</vt:lpstr>
      <vt:lpstr>roboto</vt:lpstr>
      <vt:lpstr>Rubik Light</vt:lpstr>
      <vt:lpstr>Rubik SemiBold</vt:lpstr>
      <vt:lpstr>Tw Cen MT</vt:lpstr>
      <vt:lpstr>Teksouth</vt:lpstr>
      <vt:lpstr>PowerPoint Presentation</vt:lpstr>
      <vt:lpstr>Agenda</vt:lpstr>
      <vt:lpstr>Zoom</vt:lpstr>
      <vt:lpstr>Morph</vt:lpstr>
      <vt:lpstr>Morph Example</vt:lpstr>
      <vt:lpstr>SmartArt – Org Chart</vt:lpstr>
      <vt:lpstr>Eyedropper</vt:lpstr>
      <vt:lpstr>Fragment Shapes</vt:lpstr>
      <vt:lpstr>Align / Distribute evenly</vt:lpstr>
      <vt:lpstr>Grid Image</vt:lpstr>
      <vt:lpstr>Remove &amp; Replace Background</vt:lpstr>
      <vt:lpstr>Convert to Shape</vt:lpstr>
      <vt:lpstr>Presenter View</vt:lpstr>
      <vt:lpstr>Presenter View</vt:lpstr>
      <vt:lpstr>Presenter View</vt:lpstr>
      <vt:lpstr>Presenter View</vt:lpstr>
      <vt:lpstr>Presenter View</vt:lpstr>
      <vt:lpstr>Presenter View</vt:lpstr>
      <vt:lpstr>Slide Show Shortcuts</vt:lpstr>
      <vt:lpstr>Slide Show in a window</vt:lpstr>
      <vt:lpstr>Screen Recording</vt:lpstr>
      <vt:lpstr>Embed Power BI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Moon</dc:creator>
  <cp:lastModifiedBy>Pamela Dvirnak</cp:lastModifiedBy>
  <cp:revision>18</cp:revision>
  <dcterms:created xsi:type="dcterms:W3CDTF">2023-02-15T02:49:25Z</dcterms:created>
  <dcterms:modified xsi:type="dcterms:W3CDTF">2023-07-20T20:55:50Z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0x010100626F242FBF917149B1AE6268FB2C5B80</vt:lpwstr>
  </property>
  <property fmtid="{D5CDD505-2E9C-101B-9397-08002B2CF9AE}" pid="3" name="_dlc_DocIdItemGuid">
    <vt:lpwstr>d7008827-4b88-410b-85e6-0cfd4f98e568</vt:lpwstr>
  </property>
</Properties>
</file>